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656" r:id="rId2"/>
    <p:sldId id="657" r:id="rId3"/>
    <p:sldId id="659" r:id="rId4"/>
    <p:sldId id="649" r:id="rId5"/>
    <p:sldId id="629" r:id="rId6"/>
    <p:sldId id="630" r:id="rId7"/>
    <p:sldId id="658" r:id="rId8"/>
    <p:sldId id="631" r:id="rId9"/>
    <p:sldId id="634" r:id="rId10"/>
    <p:sldId id="633" r:id="rId11"/>
    <p:sldId id="632" r:id="rId12"/>
    <p:sldId id="635" r:id="rId13"/>
    <p:sldId id="650" r:id="rId14"/>
    <p:sldId id="651" r:id="rId15"/>
    <p:sldId id="652" r:id="rId16"/>
    <p:sldId id="653" r:id="rId17"/>
    <p:sldId id="655" r:id="rId18"/>
  </p:sldIdLst>
  <p:sldSz cx="12192000" cy="6858000"/>
  <p:notesSz cx="6735763" cy="98663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bez tytułu" id="{FBDDED1F-7258-44E9-B544-AED8014D1BB3}">
          <p14:sldIdLst>
            <p14:sldId id="656"/>
            <p14:sldId id="657"/>
            <p14:sldId id="659"/>
            <p14:sldId id="649"/>
          </p14:sldIdLst>
        </p14:section>
        <p14:section name="Sekcja bez tytułu" id="{00DAD312-0598-4D7A-883F-CBE69C10DB4C}">
          <p14:sldIdLst>
            <p14:sldId id="629"/>
            <p14:sldId id="630"/>
            <p14:sldId id="658"/>
            <p14:sldId id="631"/>
            <p14:sldId id="634"/>
            <p14:sldId id="633"/>
            <p14:sldId id="632"/>
            <p14:sldId id="635"/>
            <p14:sldId id="650"/>
            <p14:sldId id="651"/>
            <p14:sldId id="652"/>
            <p14:sldId id="653"/>
            <p14:sldId id="6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zniak Irina" initials="PI" lastIdx="0" clrIdx="0">
    <p:extLst>
      <p:ext uri="{19B8F6BF-5375-455C-9EA6-DF929625EA0E}">
        <p15:presenceInfo xmlns:p15="http://schemas.microsoft.com/office/powerpoint/2012/main" userId="S-1-5-21-399909704-3026187594-3037060977-13040" providerId="AD"/>
      </p:ext>
    </p:extLst>
  </p:cmAuthor>
  <p:cmAuthor id="2" name="Demski Karol" initials="DK" lastIdx="36" clrIdx="1">
    <p:extLst>
      <p:ext uri="{19B8F6BF-5375-455C-9EA6-DF929625EA0E}">
        <p15:presenceInfo xmlns:p15="http://schemas.microsoft.com/office/powerpoint/2012/main" userId="S-1-5-21-399909704-3026187594-3037060977-3696" providerId="AD"/>
      </p:ext>
    </p:extLst>
  </p:cmAuthor>
  <p:cmAuthor id="3" name="Czerwińska Grażyna" initials="CG" lastIdx="4" clrIdx="2">
    <p:extLst>
      <p:ext uri="{19B8F6BF-5375-455C-9EA6-DF929625EA0E}">
        <p15:presenceInfo xmlns:p15="http://schemas.microsoft.com/office/powerpoint/2012/main" userId="S-1-5-21-399909704-3026187594-3037060977-2672" providerId="AD"/>
      </p:ext>
    </p:extLst>
  </p:cmAuthor>
  <p:cmAuthor id="4" name="Okręglak-Hoty Karolina" initials="OK" lastIdx="1" clrIdx="3">
    <p:extLst>
      <p:ext uri="{19B8F6BF-5375-455C-9EA6-DF929625EA0E}">
        <p15:presenceInfo xmlns:p15="http://schemas.microsoft.com/office/powerpoint/2012/main" userId="S-1-5-21-399909704-3026187594-3037060977-264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B7"/>
    <a:srgbClr val="00ABA4"/>
    <a:srgbClr val="EC761A"/>
    <a:srgbClr val="B0C4EF"/>
    <a:srgbClr val="0040D0"/>
    <a:srgbClr val="655A9F"/>
    <a:srgbClr val="EC670D"/>
    <a:srgbClr val="003096"/>
    <a:srgbClr val="EE7F00"/>
    <a:srgbClr val="00C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85434" autoAdjust="0"/>
  </p:normalViewPr>
  <p:slideViewPr>
    <p:cSldViewPr snapToGrid="0">
      <p:cViewPr varScale="1">
        <p:scale>
          <a:sx n="98" d="100"/>
          <a:sy n="98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13369-B994-41E1-ACA8-E9C23C20791B}" type="datetimeFigureOut">
              <a:rPr lang="pl-PL" smtClean="0"/>
              <a:t>14.04.2023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D1D52-7247-472F-9AD9-B37C93674A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9386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PARP realizacja modułu ogólnego dla MŚP gdzie obligatoryjne są prace B+R lub wdrożenie innowacji.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Głównymi odbiorcami wsparcia w ramach 1. Priorytetu są przedsiębiorcy (MŚP oraz duże przedsiębiorstwa, w tym small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mid-caps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caps53) oraz konsorcja z udziałem przedsiębiorstw oraz organizacji pozarządowych oraz innych podmiotów, np. organizacji badawczych. 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Wsparcie kierowane jest przede wszystkim do przedsiębiorstw z sektora MŚP, których w największym stopniu dotykają bariery działalności B+R i innowacyjnej.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przypadku realizacji projektów przez konsorcja (również z organizacją badawczą czy organizacją pozarządową), obligatoryjnym warunkiem jest, aby w jego skład wchodziło przedsiębiorstwo, jako lider konsorcjum. 	</a:t>
            </a:r>
          </a:p>
          <a:p>
            <a:endParaRPr lang="pl-PL" dirty="0"/>
          </a:p>
          <a:p>
            <a:r>
              <a:rPr lang="pl-PL" b="1" dirty="0">
                <a:solidFill>
                  <a:srgbClr val="C00000"/>
                </a:solidFill>
              </a:rPr>
              <a:t>1 nabór – 4,45 mld zł; Szczegóły w harmonogramie naborów</a:t>
            </a:r>
          </a:p>
          <a:p>
            <a:endParaRPr lang="pl-PL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1278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Kompetencje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Realizacja prac B+R, wdrażanie ich wyników oraz wprowadzanie innowacji jest możliwe, gdy pracownicy oraz kadra zarządzająca przedsiębiorstwa posiadają odpowiednie umiejętności. Wsparcie udzielane w tym module umożliwia doskonalenie kompetencji pracowników i osób zarządzających (związanych z pracami B+R), zdobywanie przez nich nowych umiejętności i kwalifikacji, w tym kwalifikacji włączonych do Zintegrowanego Systemu Kwalifikacji (ZSK), rozumiane jako formalne potwierdzanie posiadanych kompetencji przez uprawniony do tego podmiot lub kwalifikacji i kompetencji rekomendowanych przez Sektorowe Rady ds. Kompetencji (również w ramach dedykowanych konkursów), w szczególności z zakresu obszarów: prac B+R, inteligentnych specjalizacji, transformacji przemysłu w kierunku gospodarki 4.0, transferu technologii, zarządzania innowacjami, komercjalizacji wyników prac B+R, kompetencji z zakresu internacjonalizacji, ochrony własności przemysłowej, cyfryzacji, polityki 	klimatycznej, 	ekoprojektowania, gospodarki o obiegu zamkniętym, gospodarki niskoemisyjnej, a także kompetencji niezbędnych do obsługi infrastruktury badawczej sfinansowanej w ramach kompleksowego projektu.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7406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Internacjonalizacja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Celem wsparcia oferowanego w ramach modułu jest promocja zagraniczna produktów lub usług przedsiębiorstwa. Wsparcie w tym zakresie może dotyczyć m.in. komercjalizacji wyników prac B+R za granicą, udziału w międzynarodowych łańcuchach dostaw, promocji produktów lub usług na rynkach zagranicznych, 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uzyskania ochrony praw własności przemysłowej poza Polską lub ich obrona. Limit kosztów na wydatki w w/w module będzie określony w kryteriach wyboru projektów.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9709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Kwalifikowalność wnioskodawcy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Działalność na terytorium RP potwierdzona wpisem do rejestru.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 spełnia efekt zachęty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Realizacja projektu nie rozpoczęła się przed dniem lub w dniu złożenia wniosku – w żadnym z modułów.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Spójność projektu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Wskazano powiązania pomiędzy modułami; czy wskazano synergię na poziomie projektu lub spójność ze strategią przedsiębiorstwa.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Zdolność wnioskodawcy do finansowej realizacji projektu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Wskazano adekwatne źródła finansowania projektu; możliwość ich pozyskania.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 spełnia horyzontalne zasady równości szans i niedyskryminacji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Wskazano na spełnienie wymagań dot. zasad horyzontalnych równości szans i niedyskryminacji, w tym dostępności dla osób z niepełnosprawnościami oraz równość kobiet i mężczyzn oraz postanowieniami KPP UE i Konwencji ONZ o prawach osób niepełnosprawnych.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 spełnia zasadę zrównoważonego rozwoju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 będzie realizowany zgodnie z przepisami dot. ochrony środowiska; zgodnie z co najmniej 2 zasadami z 6 R (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refuse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reduce;reuse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recover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recycle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rethink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lub wykazano pozytywny wpływ na inne  aspekty środowiskowe.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Współpraca przedsiębiorców innych niż MŚP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Współpraca z MŚP; dot. przedsiębiorców realizujących inwestycje produkcyjne (art. 5 EFRR).  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Wskazano, że współpraca dot. okresu realizacji projektu; przyniesie wymierne efekty i korzyści; jest udokumentowana.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 obejmuje moduł obligatoryjny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B+R lub wdrożenie innowacji dla MŚP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Zgodność z zakresem naboru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Przedmiot projektu mieści się w zakresie tematycznym naboru/ jest realizowany w lokalizacjach wskazanych w Regulaminie naboru.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1832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Aft>
                <a:spcPts val="300"/>
              </a:spcAft>
              <a:buClr>
                <a:srgbClr val="00828C"/>
              </a:buClr>
              <a:buFont typeface="Wingdings" panose="05000000000000000000" pitchFamily="2" charset="2"/>
              <a:buNone/>
              <a:tabLst>
                <a:tab pos="270510" algn="l"/>
              </a:tabLst>
            </a:pPr>
            <a:r>
              <a:rPr lang="pl-PL" sz="1200" b="1" spc="98" dirty="0">
                <a:solidFill>
                  <a:srgbClr val="191919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Istota modułu: </a:t>
            </a:r>
            <a:r>
              <a:rPr lang="pl-PL" sz="1200" b="0" spc="98" dirty="0">
                <a:solidFill>
                  <a:srgbClr val="191919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cel i zakres zgodny z opisem kryterium</a:t>
            </a:r>
          </a:p>
          <a:p>
            <a:pPr marL="0" lvl="0" indent="0">
              <a:spcAft>
                <a:spcPts val="300"/>
              </a:spcAft>
              <a:buClr>
                <a:srgbClr val="00828C"/>
              </a:buClr>
              <a:buFont typeface="Wingdings" panose="05000000000000000000" pitchFamily="2" charset="2"/>
              <a:buNone/>
              <a:tabLst>
                <a:tab pos="270510" algn="l"/>
              </a:tabLst>
            </a:pPr>
            <a:r>
              <a:rPr lang="pl-PL" sz="1200" b="1" spc="98" dirty="0">
                <a:solidFill>
                  <a:srgbClr val="191919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Budżet modułu</a:t>
            </a:r>
            <a:r>
              <a:rPr lang="pl-PL" sz="1200" spc="98" dirty="0">
                <a:solidFill>
                  <a:srgbClr val="191919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: </a:t>
            </a:r>
            <a:r>
              <a:rPr lang="pl-PL" sz="1100" spc="98" dirty="0">
                <a:solidFill>
                  <a:srgbClr val="191919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zgodność z Przewodnikiem kwalifikowalności wydatków; przyporządkowanie wydatków do kategorii; zgodność kwoty dofinansowania oraz wydatków z limitami  określonymi w Regulaminie naboru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Wskaźniki modułu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pl-PL" sz="1200" spc="98" dirty="0">
                <a:solidFill>
                  <a:srgbClr val="191919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adekwatne dla wnioskowanego wsparcia; spójne, mierzalne, prawidłowo określone, obiektywnie weryfikowalne oraz realne do osiągniecia</a:t>
            </a:r>
          </a:p>
          <a:p>
            <a:r>
              <a:rPr lang="pl-PL" sz="1200" b="1" spc="98" dirty="0">
                <a:solidFill>
                  <a:srgbClr val="191919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Potencjał do realizacji modułu</a:t>
            </a:r>
            <a:r>
              <a:rPr lang="pl-PL" sz="1200" spc="98" dirty="0">
                <a:solidFill>
                  <a:srgbClr val="191919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: zespół projektowy, zasoby techniczne, ew. pozwolenia, licencje</a:t>
            </a:r>
          </a:p>
          <a:p>
            <a:r>
              <a:rPr lang="pl-PL" sz="1200" b="1" i="0" u="none" strike="noStrike" kern="1200" spc="98" baseline="0" dirty="0">
                <a:solidFill>
                  <a:srgbClr val="191919"/>
                </a:solidFill>
                <a:latin typeface="+mn-lt"/>
                <a:ea typeface="Noto Sans" panose="020B0502040504020204" pitchFamily="34" charset="0"/>
                <a:cs typeface="+mn-cs"/>
              </a:rPr>
              <a:t>Zgodność z przepisami dotyczącymi pomocy publicznej</a:t>
            </a:r>
            <a:r>
              <a:rPr lang="pl-PL" sz="1200" b="0" i="0" u="none" strike="noStrike" kern="1200" spc="98" baseline="0" dirty="0">
                <a:solidFill>
                  <a:srgbClr val="191919"/>
                </a:solidFill>
                <a:latin typeface="+mn-lt"/>
                <a:ea typeface="Noto Sans" panose="020B0502040504020204" pitchFamily="34" charset="0"/>
                <a:cs typeface="+mn-cs"/>
              </a:rPr>
              <a:t>: możliwe rodzaje/przeznaczenia pomocy w module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812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Innowacja w projekcie jest efektem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-zakupionych prac B+R (1 pkt)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-przeprowadzonych przez wnioskodawcę poza projektem (2 pkt)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-planowanych prac B+R  w ramach agendy badawczej w module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infra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B+R (3 pkt)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-planowanych do realizacji prac B+R w module B+R (12 pkt).</a:t>
            </a:r>
          </a:p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W projekcie występuje innowacja mająca potencjał do: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-transformacji istniejącego rynku docelowego produktów (3 pkt) albo -wykreowania nowego rynku (5 pkt).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</a:t>
            </a:r>
            <a:r>
              <a:rPr lang="pl-PL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Ekoinnowacja</a:t>
            </a:r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 dotyczy opracowania w module B+R (2 pkt) lub wdrożenia (1 pkt)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ekoinnowacji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 poziomie kraju.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Innowacja cyfrowa: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 dotyczy opracowania w module B+R (2 pkt) lub wdrożenia (1 pkt) innowacji cyfrowej na poziomie kraju.</a:t>
            </a:r>
          </a:p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Jeśli wystąpi w projekcie więcej niż 1 innowacja (ww. zakresie) punkty przyznane zostaną innowacji o najwyższej punktacji </a:t>
            </a:r>
            <a:r>
              <a:rPr lang="pl-PL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(punkty się nie    sumują). </a:t>
            </a:r>
          </a:p>
          <a:p>
            <a:endParaRPr lang="pl-PL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5) Współpraca w związku z projektem: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Wnioskodawca współpracuje z organizacją badawczą lub pozarządową (2 pkt).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Współpraca: przyniesie wymierne korzyści, jej zakres musi bezpośrednio wpisywać się w zadania w projekcie,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musi być potwierdzona umową (opisany w WOD, nie stanowi załącznika).</a:t>
            </a:r>
          </a:p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6) Społeczne znaczenie innowacji: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Główne przeznaczenie innowacji to pozytywne znaczenie dla (2 pkt):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-jakości życia społeczeństwa lub włączenia społecznego (w tym dostępności lub poziomu zdrowia) lub spowolnienia zmian klimatu.</a:t>
            </a:r>
          </a:p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382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2548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5982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PARP realizacja modułu ogólnego dla MŚP gdzie obligatoryjne są prace B+R lub wdrożenie innowacji.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Głównymi odbiorcami wsparcia w ramach 1. Priorytetu są przedsiębiorcy (MŚP oraz duże przedsiębiorstwa, w tym small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mid-caps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caps53) oraz konsorcja z udziałem przedsiębiorstw oraz organizacji pozarządowych oraz innych podmiotów, np. organizacji badawczych. 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Wsparcie kierowane jest przede wszystkim do przedsiębiorstw z sektora MŚP, których w największym stopniu dotykają bariery działalności B+R i innowacyjnej.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przypadku realizacji projektów przez konsorcja (również z organizacją badawczą czy organizacją pozarządową), obligatoryjnym warunkiem jest, aby w jego skład wchodziło przedsiębiorstwo, jako lider konsorcjum. 	</a:t>
            </a:r>
          </a:p>
          <a:p>
            <a:endParaRPr lang="pl-PL" dirty="0"/>
          </a:p>
          <a:p>
            <a:r>
              <a:rPr lang="pl-PL" b="1" dirty="0">
                <a:solidFill>
                  <a:srgbClr val="C00000"/>
                </a:solidFill>
              </a:rPr>
              <a:t>1 nabór – 4,45 mld zł; Szczegóły w harmonogramie naborów</a:t>
            </a:r>
          </a:p>
          <a:p>
            <a:endParaRPr lang="pl-PL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0335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PARP realizacja modułu ogólnego dla MŚP gdzie obligatoryjne są prace B+R lub wdrożenie innowacji.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Głównymi odbiorcami wsparcia w ramach 1. Priorytetu są przedsiębiorcy (MŚP oraz duże przedsiębiorstwa, w tym small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mid-caps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caps53) oraz konsorcja z udziałem przedsiębiorstw oraz organizacji pozarządowych oraz innych podmiotów, np. organizacji badawczych. 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Wsparcie kierowane jest przede wszystkim do przedsiębiorstw z sektora MŚP, których w największym stopniu dotykają bariery działalności B+R i innowacyjnej.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przypadku realizacji projektów przez konsorcja (również z organizacją badawczą czy organizacją pozarządową), obligatoryjnym warunkiem jest, aby w jego skład wchodziło przedsiębiorstwo, jako lider konsorcjum. 	</a:t>
            </a:r>
          </a:p>
          <a:p>
            <a:endParaRPr lang="pl-PL" dirty="0"/>
          </a:p>
          <a:p>
            <a:r>
              <a:rPr lang="pl-PL" b="1" dirty="0">
                <a:solidFill>
                  <a:srgbClr val="C00000"/>
                </a:solidFill>
              </a:rPr>
              <a:t>1 nabór – 4,45 mld zł; Szczegóły w harmonogramie naborów</a:t>
            </a:r>
          </a:p>
          <a:p>
            <a:endParaRPr lang="pl-PL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0174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B+R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modułu, Wnioskodawca może uzyskać finansowanie na wszystkie lub wybrane elementy procesu badawczego – od badań przemysłowych, przez prace rozwojowe, w tym tworzenie demonstratora/prototypu, testowanie go (również z zaangażowaniem odbiorców ostatecznych), zgodnie z zakresem przewidzianym w GBER. W ramach projektu dopuszczalna jest wielokrotna realizacja niektórych etapów badań i prac rozwojowych, jeśli będzie to niezbędne dla uzyskania efektów możliwych do komercjalizacji. Efektem modułu B+R powinno być opracowanie innowacyjnego rozwiązania możliwego do wdrożenia w działalności gospodarczej. Wdrożenie może być dofinansowane w ramach tego samego projektu, w module „Wdrożenie innowacji” lub w całości z innych środków. </a:t>
            </a:r>
          </a:p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Możliwość podwykonawstwa do 70%.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Koszty ogólne rozliczane wg metod uproszczonych.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Szczegóły w Regulaminie Wyboru Projektów, w tym Przewodniku kwalifikowalności wydatków.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2116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Wdrożenie innowacji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 możliwe jest finansowanie wdrożenia w działalności przedsiębiorstwa wyników prac B+R, w formie innowacyjnych rozwiązań, spójnych z obszarami krajowych inteligentnych specjalizacji, a także innych kosztów bezpośrednio związanych z tymi wdrożeniami. Prace B+R mogą być dofinansowane w ramach modułu „B+R”, sfinansowane z innych środków lub zakupione przez Wnioskodawcę. </a:t>
            </a:r>
          </a:p>
          <a:p>
            <a:endParaRPr lang="pl-PL" dirty="0"/>
          </a:p>
          <a:p>
            <a:r>
              <a:rPr lang="pl-PL" b="1" dirty="0"/>
              <a:t>Dotacja warunkowa </a:t>
            </a:r>
            <a:r>
              <a:rPr lang="pl-PL" b="0" dirty="0"/>
              <a:t>(część zwrotna, po 4 latach od zakończenia projektu i bezzwrotna 50% małe, 40% średnie, 30% duże)</a:t>
            </a:r>
            <a:endParaRPr lang="pl-PL" b="1" dirty="0"/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Wyjściowe proporcje części zwrotnej i części bezzwrotnej dotacji warunkowej są różne, w zależności od wielkości przedsiębiorstwa.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5820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Wdrożenie innowacji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 możliwe jest finansowanie wdrożenia w działalności przedsiębiorstwa wyników prac B+R, w formie innowacyjnych rozwiązań, spójnych z obszarami krajowych inteligentnych specjalizacji, a także innych kosztów bezpośrednio związanych z tymi wdrożeniami. Prace B+R mogą być dofinansowane w ramach modułu „B+R”, sfinansowane z innych środków lub zakupione przez Wnioskodawcę. </a:t>
            </a:r>
          </a:p>
          <a:p>
            <a:endParaRPr lang="pl-PL" dirty="0"/>
          </a:p>
          <a:p>
            <a:r>
              <a:rPr lang="pl-PL" b="1" dirty="0"/>
              <a:t>Dotacja warunkowa </a:t>
            </a:r>
            <a:r>
              <a:rPr lang="pl-PL" b="0" dirty="0"/>
              <a:t>(część zwrotna, po 4 latach od zakończenia projektu i bezzwrotna 50% małe, 40% średnie, 30% duże)</a:t>
            </a:r>
            <a:endParaRPr lang="pl-PL" b="1" dirty="0"/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Wyjściowe proporcje części zwrotnej i części bezzwrotnej dotacji warunkowej są różne, w zależności od wielkości przedsiębiorstwa.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142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Infrastruktura B+R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 Wnioskodawca może uzyskać finansowanie inwestycji w infrastrukturę niezbędną do realizacji agendy badawczej na rzecz tworzenia innowacyjnych produktów lub usług spójnych, z obszarami krajowych inteligentnych specjalizacji. Infrastruktura musi służyć realizacji prac przemysłowych lub eksperymentalnych prac rozwojowych, zgodnie z definicją w GBER. Agenda badawcza może być dofinansowana w ramach modułu „B+R” lub zrealizowana w całości z innych środków.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3875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Cyfryzacja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Wsparcie przeznaczone jest na finansowanie inwestycji związanych z zastosowaniem w przedsiębiorstwie rozwiązań zmierzających do cyfryzacji: produkcji, procesów, produktów, usług oraz modelu biznesowego. Wsparcie przeznaczone będzie również na podniesienie poziomu cyberbezpieczeństwa w przedsiębiorstwach. Finansowanie będzie mogło być przeznaczone na wdrożenie w przedsiębiorstwie specjalistycznych rozwiązań cyfrowych.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Wdrożona innowacja produktowa lub procesowa może mieć poziom przedsiębiorstwa, ale w kryterium rankingującym punktowane jest wdrożenia innowacji cyfrowej na poziomie kraju. </a:t>
            </a:r>
          </a:p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 możliwości uzyskania wsparcia wykluczone są wydatki na zakup oprogramowania biurowego, księgowego, systemy operacyjne komputerów osobistych wykorzystujących powszechnie znane i dostępne technologie.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2915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Zazielenienie przedsiębiorstw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Celem wsparcia oferowanego w ramach modułu jest transformacja przedsiębiorstw w kierunku zrównoważonego rozwoju oraz gospodarki o obiegu zamkniętym, w tym rozwój nowych modeli biznesowych. Realizacja modułu ma wpływać na zmianę myślenia przedsiębiorstw o całości prowadzonej działalności gospodarczej, uwzględnienia jej aspektów środowiskowych i przestawieniu jej na model cyrkularny: od wyboru kontrahentów i zasobów, przez projektowanie produktów i usług, aż po zrównoważoną produkcję i zarządzanie odpadami oraz cyklem życia produktów. Moduł obejmuje wsparcie ekoprojektowania, przeprowadzania ocen środowiskowych i dotyczących cyklu życia produktu (Product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Footprint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(PEF), Life-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Cycle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Assessment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(LCA), weryfikacji technologii środowiskowych (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Technology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Verification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(ETV) oraz wdrożenie płynących z nich rekomendacji i wsparcie inwestycji w ramach zazieleniania przedsiębiorstw. Realizowane inwestycje powinno wykazywać istotny wkład w realizację celów środowiskowych. </a:t>
            </a:r>
          </a:p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Uwaga na wielość przeznaczeń pomocy publicznej i wybór najbardziej odpowiedniego do charakteru inwestycji w ramach modułu.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427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ED7756-F5A8-42EB-91F0-E0C0B213C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65181B8-DAB3-49BF-BEA6-C7E1D3BAD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EB3EAD3-4103-4100-BCA8-B05FEE0A3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A5A0F-DBA0-451D-8C90-86D314AC1165}" type="datetimeFigureOut">
              <a:rPr lang="pl-PL" smtClean="0"/>
              <a:t>14.04.2023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61B15B9-6CE5-4ACE-B93D-E8419C10C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DF7D8D-4E9B-4738-9F7C-2920EDC49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A22D-07EF-4721-B74F-5F4A173CE8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923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A3C4AB-0277-4FD0-93A0-8D3C6740D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5226E56-4470-4D1D-9369-B6632DB13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8383DF6-885F-4497-9087-79036BC89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A5A0F-DBA0-451D-8C90-86D314AC1165}" type="datetimeFigureOut">
              <a:rPr lang="pl-PL" smtClean="0"/>
              <a:t>14.04.2023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61DCA4-B422-4F5B-A50A-FE4BEAAAC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843A749-7E4C-4F27-B50B-BF6E8E95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A22D-07EF-4721-B74F-5F4A173CE8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3528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42A049B-FA46-4B58-A386-4D7CC60BD8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FDDCD0F-A084-4289-82B5-1F03F753E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B0EF5FF-576B-4F02-B05E-BDD5B8BC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A5A0F-DBA0-451D-8C90-86D314AC1165}" type="datetimeFigureOut">
              <a:rPr lang="pl-PL" smtClean="0"/>
              <a:t>14.04.2023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781DBDC-336B-45E6-9A9B-3624CD961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2873BE3-0576-4ADD-927D-09D0C570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A22D-07EF-4721-B74F-5F4A173CE8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35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69E793-6B33-405E-83AD-FEC88BE04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4048C9-33E8-484A-A5BB-64C6EAA74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3F625B4-D070-4821-B029-5073BB5EE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A5A0F-DBA0-451D-8C90-86D314AC1165}" type="datetimeFigureOut">
              <a:rPr lang="pl-PL" smtClean="0"/>
              <a:t>14.04.2023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398C3BB-3145-4F92-B4A4-D2B6F6BF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080289-D082-41A9-9406-6C70C4E20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A22D-07EF-4721-B74F-5F4A173CE8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800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FAEF77-6F94-4359-AF30-C1BCE845E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093DA03-B262-4A12-9CE4-ABB6EC924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5A6E70C-CC4F-483D-BEA6-654F49ECC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A5A0F-DBA0-451D-8C90-86D314AC1165}" type="datetimeFigureOut">
              <a:rPr lang="pl-PL" smtClean="0"/>
              <a:t>14.04.2023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1D0DB6-F05D-4D39-9637-6C38232F6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23DDA9E-AAC6-4797-830A-B44BA2934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A22D-07EF-4721-B74F-5F4A173CE8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72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855209-CC94-4ECF-928D-04DC66A3E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D657CC-B646-48A2-ACB3-DEF374E58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A59C8A0-0407-4841-A7F0-FAB3F868B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2BA9917-6CC7-43C0-A78C-84D5BABC5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A5A0F-DBA0-451D-8C90-86D314AC1165}" type="datetimeFigureOut">
              <a:rPr lang="pl-PL" smtClean="0"/>
              <a:t>14.04.2023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4C27848-B02E-491A-93C6-784177AA0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19BBE6A-40B1-456F-AEFB-7B8D1860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A22D-07EF-4721-B74F-5F4A173CE8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263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66E443-98F6-45B5-83D1-99A50D6A1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A12C4BD-816D-42B3-8880-5C03C0991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423CC85-2C9D-438B-8D5F-DC8DA229A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48C3E66-AABB-4CF7-BCAE-560FA4A11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AC37F89-DE28-4EBA-9933-3B3C07175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B3F21FD-6E79-4E6F-BB36-E1D462F41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A5A0F-DBA0-451D-8C90-86D314AC1165}" type="datetimeFigureOut">
              <a:rPr lang="pl-PL" smtClean="0"/>
              <a:t>14.04.2023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E5C1A86-E9ED-40E7-8F2E-86D2F7BBF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3DB2E7D-9146-47BA-AD7B-BC94F5174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A22D-07EF-4721-B74F-5F4A173CE8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22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B4AA33-F702-4344-9B5F-602F1C067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34EDBAA-A132-4123-9594-1D9A20E5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A5A0F-DBA0-451D-8C90-86D314AC1165}" type="datetimeFigureOut">
              <a:rPr lang="pl-PL" smtClean="0"/>
              <a:t>14.04.2023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37CA47A-A684-42F3-A736-E4AF2376C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AF0B3F1-A5D3-44E4-B7FE-BFF2BBD0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A22D-07EF-4721-B74F-5F4A173CE8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58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FB93325-10F2-4D95-94A5-D8F52496E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A5A0F-DBA0-451D-8C90-86D314AC1165}" type="datetimeFigureOut">
              <a:rPr lang="pl-PL" smtClean="0"/>
              <a:t>14.04.2023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D321DA6-B888-4374-BEA5-0A36D2AFA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53852A0-ADC7-40DA-B1E6-75C133D24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A22D-07EF-4721-B74F-5F4A173CE8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4787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AC03E3-C8ED-4B19-9AA7-7959BF6C6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5C39C3-CABC-460C-B91E-A060717CF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63CA88-1F13-455C-A131-CD51D8CBD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4E08D7A-B49B-41E2-8969-5552AF8B6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A5A0F-DBA0-451D-8C90-86D314AC1165}" type="datetimeFigureOut">
              <a:rPr lang="pl-PL" smtClean="0"/>
              <a:t>14.04.2023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797DC7C-CE9B-4817-933B-3C710C6B8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AAB4E30-D80B-4B9C-9FC4-DFC1E74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A22D-07EF-4721-B74F-5F4A173CE8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260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289D75-E1C3-4118-9548-95547E946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B95CEF9-A4F4-41BB-A6D7-FBF3B83CBC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2DF0872-DF3A-461B-9BF4-9F5F20948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EFF9892-C9D9-491D-A491-78C89A93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A5A0F-DBA0-451D-8C90-86D314AC1165}" type="datetimeFigureOut">
              <a:rPr lang="pl-PL" smtClean="0"/>
              <a:t>14.04.2023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5B16961-7CA7-4ED4-847A-09C647DFF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1E4E853-5910-4369-98BA-3280AD436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A22D-07EF-4721-B74F-5F4A173CE8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611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0546B21-7B1F-4034-A900-DE706726D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B7DFB32-A6E4-4E8B-99D4-7A09D6406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5033FDB-5614-4505-8695-B11736BBE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A5A0F-DBA0-451D-8C90-86D314AC1165}" type="datetimeFigureOut">
              <a:rPr lang="pl-PL" smtClean="0"/>
              <a:t>14.04.2023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559331A-0029-4358-8D3A-B1435B54C1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F05F53D-10BC-49C6-A389-A0C56B957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EA22D-07EF-4721-B74F-5F4A173CE8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603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p.gov.pl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hyperlink" Target="https://www.parp.gov.pl/mapa-pomocy-regionalnej-dla-polsk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p.gov.pl/mapa-pomocy-regionalnej-dla-polsk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7554B3B5-0B16-4D26-92AC-84A4BB6F073C}"/>
              </a:ext>
            </a:extLst>
          </p:cNvPr>
          <p:cNvSpPr/>
          <p:nvPr/>
        </p:nvSpPr>
        <p:spPr>
          <a:xfrm>
            <a:off x="0" y="0"/>
            <a:ext cx="12192000" cy="55444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523A5BF9-00A5-4280-B0A7-098216C461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/>
          <a:stretch/>
        </p:blipFill>
        <p:spPr>
          <a:xfrm>
            <a:off x="4028320" y="10887"/>
            <a:ext cx="7248290" cy="422920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24B31CF-02F1-4601-B1BE-2EA2B1873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17" y="5674792"/>
            <a:ext cx="9035365" cy="101647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8E661B6-B382-4822-B3E9-1029272B3D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7" t="52094" r="18683" b="19543"/>
          <a:stretch/>
        </p:blipFill>
        <p:spPr>
          <a:xfrm>
            <a:off x="6563360" y="3401117"/>
            <a:ext cx="5628640" cy="227789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4A0A972-2C7F-4A06-8D7F-5A720CAC41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4" t="31388" r="20113" b="54910"/>
          <a:stretch/>
        </p:blipFill>
        <p:spPr>
          <a:xfrm>
            <a:off x="368487" y="326755"/>
            <a:ext cx="3291345" cy="1064848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55BDF4C9-B45F-4A00-955D-C1BF4DE55C03}"/>
              </a:ext>
            </a:extLst>
          </p:cNvPr>
          <p:cNvSpPr/>
          <p:nvPr/>
        </p:nvSpPr>
        <p:spPr>
          <a:xfrm>
            <a:off x="7491462" y="4348457"/>
            <a:ext cx="424507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pl-PL" sz="3000" b="1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Ścieżka SMART </a:t>
            </a:r>
            <a:r>
              <a:rPr lang="pl-PL" sz="30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pl-PL" sz="2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26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Wsparcie dla przedsiębiorców</a:t>
            </a:r>
            <a:endParaRPr lang="pl-PL" sz="2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54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rostokąt 40">
            <a:extLst>
              <a:ext uri="{FF2B5EF4-FFF2-40B4-BE49-F238E27FC236}">
                <a16:creationId xmlns:a16="http://schemas.microsoft.com/office/drawing/2014/main" id="{9E835DE2-1B55-46B4-99FF-D13779EA06D2}"/>
              </a:ext>
            </a:extLst>
          </p:cNvPr>
          <p:cNvSpPr/>
          <p:nvPr/>
        </p:nvSpPr>
        <p:spPr>
          <a:xfrm>
            <a:off x="442508" y="1288265"/>
            <a:ext cx="6470215" cy="427133"/>
          </a:xfrm>
          <a:custGeom>
            <a:avLst/>
            <a:gdLst>
              <a:gd name="connsiteX0" fmla="*/ 0 w 7294467"/>
              <a:gd name="connsiteY0" fmla="*/ 0 h 414607"/>
              <a:gd name="connsiteX1" fmla="*/ 7294467 w 7294467"/>
              <a:gd name="connsiteY1" fmla="*/ 0 h 414607"/>
              <a:gd name="connsiteX2" fmla="*/ 7294467 w 7294467"/>
              <a:gd name="connsiteY2" fmla="*/ 414607 h 414607"/>
              <a:gd name="connsiteX3" fmla="*/ 0 w 7294467"/>
              <a:gd name="connsiteY3" fmla="*/ 414607 h 414607"/>
              <a:gd name="connsiteX4" fmla="*/ 0 w 7294467"/>
              <a:gd name="connsiteY4" fmla="*/ 0 h 414607"/>
              <a:gd name="connsiteX0" fmla="*/ 0 w 7519935"/>
              <a:gd name="connsiteY0" fmla="*/ 0 h 427133"/>
              <a:gd name="connsiteX1" fmla="*/ 7294467 w 7519935"/>
              <a:gd name="connsiteY1" fmla="*/ 0 h 427133"/>
              <a:gd name="connsiteX2" fmla="*/ 7519935 w 7519935"/>
              <a:gd name="connsiteY2" fmla="*/ 427133 h 427133"/>
              <a:gd name="connsiteX3" fmla="*/ 0 w 7519935"/>
              <a:gd name="connsiteY3" fmla="*/ 414607 h 427133"/>
              <a:gd name="connsiteX4" fmla="*/ 0 w 7519935"/>
              <a:gd name="connsiteY4" fmla="*/ 0 h 42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935" h="427133">
                <a:moveTo>
                  <a:pt x="0" y="0"/>
                </a:moveTo>
                <a:lnTo>
                  <a:pt x="7294467" y="0"/>
                </a:lnTo>
                <a:lnTo>
                  <a:pt x="7519935" y="427133"/>
                </a:lnTo>
                <a:lnTo>
                  <a:pt x="0" y="41460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009DA249-16FA-4145-907C-04F96879EDD1}"/>
              </a:ext>
            </a:extLst>
          </p:cNvPr>
          <p:cNvSpPr txBox="1">
            <a:spLocks/>
          </p:cNvSpPr>
          <p:nvPr/>
        </p:nvSpPr>
        <p:spPr>
          <a:xfrm>
            <a:off x="668243" y="1301214"/>
            <a:ext cx="3341988" cy="577320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>
              <a:spcBef>
                <a:spcPts val="82"/>
              </a:spcBef>
            </a:pPr>
            <a:r>
              <a:rPr lang="pl-PL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Zazielenienie przedsiębiorstw </a:t>
            </a:r>
          </a:p>
          <a:p>
            <a:pPr marL="7701">
              <a:spcBef>
                <a:spcPts val="82"/>
              </a:spcBef>
            </a:pPr>
            <a:r>
              <a:rPr lang="pl-PL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0F764CD9-2E0D-4382-9438-13619B39A0DE}"/>
              </a:ext>
            </a:extLst>
          </p:cNvPr>
          <p:cNvSpPr/>
          <p:nvPr/>
        </p:nvSpPr>
        <p:spPr>
          <a:xfrm>
            <a:off x="320040" y="1755822"/>
            <a:ext cx="790579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Wsparcie na transformację przedsiębiorstw w kierunku zrównoważonego rozwoju oraz gospodarki o obiegu zamkniętym w tym rozwój nowych modeli biznesowych</a:t>
            </a:r>
          </a:p>
          <a:p>
            <a:r>
              <a:rPr lang="pl-PL" sz="1400" dirty="0"/>
              <a:t>	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56FA91A-ACA9-481B-8F16-6BEDDAF01EE3}"/>
              </a:ext>
            </a:extLst>
          </p:cNvPr>
          <p:cNvSpPr/>
          <p:nvPr/>
        </p:nvSpPr>
        <p:spPr>
          <a:xfrm>
            <a:off x="4747804" y="1283826"/>
            <a:ext cx="2390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moduł fakultatywny 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9FEEA185-7D0E-4173-B3A2-C8D7C62E187C}"/>
              </a:ext>
            </a:extLst>
          </p:cNvPr>
          <p:cNvSpPr/>
          <p:nvPr/>
        </p:nvSpPr>
        <p:spPr>
          <a:xfrm>
            <a:off x="356545" y="2265990"/>
            <a:ext cx="851897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Moduł obejmuje wsparcie inwestycji w ramach zazieleniania przedsiębiorstw dotyczących: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wprowadzenia lepszej gospodarki odpadami, 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zwiększenia efektywności energetycznej,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zmniejszenia emisji zanieczyszczeń  do atmosfery,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wprowadzenia bardziej wydajnej gospodarki materiałowej,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ekoprojektowania,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przeprowadzania weryfikacji technologii środowiskowych lub środowiskowej oceny cyklu życia produktu i śladu środowiskowego oraz wdrożenie płynących z nich rekomendacji</a:t>
            </a:r>
            <a:endParaRPr lang="pl-PL" kern="0" dirty="0">
              <a:solidFill>
                <a:schemeClr val="tx1">
                  <a:lumMod val="50000"/>
                  <a:lumOff val="50000"/>
                </a:schemeClr>
              </a:solidFill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Realizowane inwestycje powinny wykazywać istotny wkład w realizację celów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środowiskowych.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Innowacja w skali przedsiębiorstwa.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Dotacja bezzwrotna - Dofinansowanie od 40% do 80% kosztów netto – w zależności </a:t>
            </a:r>
            <a:b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</a:b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od statusu przedsiębiorstwa, lokalizacji inwestycji i typu planowanego przedsięwzięcia ekologicznego.</a:t>
            </a: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A7BEA7BC-EDDC-4A06-9C4F-7E3D56DD64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15426" y="357843"/>
            <a:ext cx="5167465" cy="379830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pl-PL" sz="24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Ścieżka SMART </a:t>
            </a:r>
            <a:r>
              <a:rPr lang="pl-PL" sz="2000" b="1" u="sng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pl-PL" sz="2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63DC863E-B1BC-46FD-9AA2-511F890477EA}"/>
              </a:ext>
            </a:extLst>
          </p:cNvPr>
          <p:cNvGrpSpPr/>
          <p:nvPr/>
        </p:nvGrpSpPr>
        <p:grpSpPr>
          <a:xfrm>
            <a:off x="-10695" y="-2156"/>
            <a:ext cx="12237260" cy="6865390"/>
            <a:chOff x="-10695" y="-2156"/>
            <a:chExt cx="12237260" cy="6865390"/>
          </a:xfrm>
        </p:grpSpPr>
        <p:sp>
          <p:nvSpPr>
            <p:cNvPr id="30" name="Prostokąt 29">
              <a:extLst>
                <a:ext uri="{FF2B5EF4-FFF2-40B4-BE49-F238E27FC236}">
                  <a16:creationId xmlns:a16="http://schemas.microsoft.com/office/drawing/2014/main" id="{46A53767-49A6-4AC2-8582-59A10B98FE65}"/>
                </a:ext>
              </a:extLst>
            </p:cNvPr>
            <p:cNvSpPr/>
            <p:nvPr/>
          </p:nvSpPr>
          <p:spPr>
            <a:xfrm>
              <a:off x="31570" y="6801468"/>
              <a:ext cx="12194995" cy="61766"/>
            </a:xfrm>
            <a:prstGeom prst="rect">
              <a:avLst/>
            </a:prstGeom>
            <a:solidFill>
              <a:srgbClr val="00A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sp>
          <p:nvSpPr>
            <p:cNvPr id="31" name="Prostokąt 30">
              <a:extLst>
                <a:ext uri="{FF2B5EF4-FFF2-40B4-BE49-F238E27FC236}">
                  <a16:creationId xmlns:a16="http://schemas.microsoft.com/office/drawing/2014/main" id="{27C6B217-B401-4F68-A718-610A266A89DC}"/>
                </a:ext>
              </a:extLst>
            </p:cNvPr>
            <p:cNvSpPr/>
            <p:nvPr/>
          </p:nvSpPr>
          <p:spPr>
            <a:xfrm>
              <a:off x="-10695" y="-2156"/>
              <a:ext cx="12194995" cy="68004"/>
            </a:xfrm>
            <a:prstGeom prst="rect">
              <a:avLst/>
            </a:prstGeom>
            <a:solidFill>
              <a:srgbClr val="00A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pic>
          <p:nvPicPr>
            <p:cNvPr id="32" name="Obraz 19">
              <a:extLst>
                <a:ext uri="{FF2B5EF4-FFF2-40B4-BE49-F238E27FC236}">
                  <a16:creationId xmlns:a16="http://schemas.microsoft.com/office/drawing/2014/main" id="{368E7907-5CBF-479F-BC73-BAC39159B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18" y="6010599"/>
              <a:ext cx="8037889" cy="726003"/>
            </a:xfrm>
            <a:prstGeom prst="rect">
              <a:avLst/>
            </a:prstGeom>
          </p:spPr>
        </p:pic>
        <p:pic>
          <p:nvPicPr>
            <p:cNvPr id="33" name="Obraz 32">
              <a:extLst>
                <a:ext uri="{FF2B5EF4-FFF2-40B4-BE49-F238E27FC236}">
                  <a16:creationId xmlns:a16="http://schemas.microsoft.com/office/drawing/2014/main" id="{429864AE-28E1-451B-BAE1-DB11F3FBF5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84" t="31388" r="20113" b="54910"/>
            <a:stretch/>
          </p:blipFill>
          <p:spPr>
            <a:xfrm>
              <a:off x="442508" y="224449"/>
              <a:ext cx="2702136" cy="874222"/>
            </a:xfrm>
            <a:prstGeom prst="rect">
              <a:avLst/>
            </a:prstGeom>
          </p:spPr>
        </p:pic>
      </p:grpSp>
      <p:pic>
        <p:nvPicPr>
          <p:cNvPr id="34" name="Obraz 33">
            <a:extLst>
              <a:ext uri="{FF2B5EF4-FFF2-40B4-BE49-F238E27FC236}">
                <a16:creationId xmlns:a16="http://schemas.microsoft.com/office/drawing/2014/main" id="{44C92292-DE70-4451-9806-6D46970C67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1" r="17210"/>
          <a:stretch/>
        </p:blipFill>
        <p:spPr>
          <a:xfrm>
            <a:off x="8831164" y="65848"/>
            <a:ext cx="3341988" cy="673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52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rostokąt 40">
            <a:extLst>
              <a:ext uri="{FF2B5EF4-FFF2-40B4-BE49-F238E27FC236}">
                <a16:creationId xmlns:a16="http://schemas.microsoft.com/office/drawing/2014/main" id="{9E835DE2-1B55-46B4-99FF-D13779EA06D2}"/>
              </a:ext>
            </a:extLst>
          </p:cNvPr>
          <p:cNvSpPr/>
          <p:nvPr/>
        </p:nvSpPr>
        <p:spPr>
          <a:xfrm>
            <a:off x="341878" y="1327826"/>
            <a:ext cx="6470215" cy="427133"/>
          </a:xfrm>
          <a:custGeom>
            <a:avLst/>
            <a:gdLst>
              <a:gd name="connsiteX0" fmla="*/ 0 w 7294467"/>
              <a:gd name="connsiteY0" fmla="*/ 0 h 414607"/>
              <a:gd name="connsiteX1" fmla="*/ 7294467 w 7294467"/>
              <a:gd name="connsiteY1" fmla="*/ 0 h 414607"/>
              <a:gd name="connsiteX2" fmla="*/ 7294467 w 7294467"/>
              <a:gd name="connsiteY2" fmla="*/ 414607 h 414607"/>
              <a:gd name="connsiteX3" fmla="*/ 0 w 7294467"/>
              <a:gd name="connsiteY3" fmla="*/ 414607 h 414607"/>
              <a:gd name="connsiteX4" fmla="*/ 0 w 7294467"/>
              <a:gd name="connsiteY4" fmla="*/ 0 h 414607"/>
              <a:gd name="connsiteX0" fmla="*/ 0 w 7519935"/>
              <a:gd name="connsiteY0" fmla="*/ 0 h 427133"/>
              <a:gd name="connsiteX1" fmla="*/ 7294467 w 7519935"/>
              <a:gd name="connsiteY1" fmla="*/ 0 h 427133"/>
              <a:gd name="connsiteX2" fmla="*/ 7519935 w 7519935"/>
              <a:gd name="connsiteY2" fmla="*/ 427133 h 427133"/>
              <a:gd name="connsiteX3" fmla="*/ 0 w 7519935"/>
              <a:gd name="connsiteY3" fmla="*/ 414607 h 427133"/>
              <a:gd name="connsiteX4" fmla="*/ 0 w 7519935"/>
              <a:gd name="connsiteY4" fmla="*/ 0 h 42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935" h="427133">
                <a:moveTo>
                  <a:pt x="0" y="0"/>
                </a:moveTo>
                <a:lnTo>
                  <a:pt x="7294467" y="0"/>
                </a:lnTo>
                <a:lnTo>
                  <a:pt x="7519935" y="427133"/>
                </a:lnTo>
                <a:lnTo>
                  <a:pt x="0" y="41460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009DA249-16FA-4145-907C-04F96879EDD1}"/>
              </a:ext>
            </a:extLst>
          </p:cNvPr>
          <p:cNvSpPr txBox="1">
            <a:spLocks/>
          </p:cNvSpPr>
          <p:nvPr/>
        </p:nvSpPr>
        <p:spPr>
          <a:xfrm>
            <a:off x="449661" y="1375729"/>
            <a:ext cx="6569185" cy="287497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>
              <a:spcBef>
                <a:spcPts val="82"/>
              </a:spcBef>
            </a:pPr>
            <a:r>
              <a:rPr lang="pl-PL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Kompetencje 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0F764CD9-2E0D-4382-9438-13619B39A0DE}"/>
              </a:ext>
            </a:extLst>
          </p:cNvPr>
          <p:cNvSpPr/>
          <p:nvPr/>
        </p:nvSpPr>
        <p:spPr>
          <a:xfrm>
            <a:off x="317131" y="1831788"/>
            <a:ext cx="8534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chemeClr val="bg2">
                    <a:lumMod val="50000"/>
                  </a:schemeClr>
                </a:solidFill>
              </a:rPr>
              <a:t>Realizacja prac B+R, wdrażanie ich wyników oraz wprowadzanie innowacji jest możliwe, gdy pracownicy oraz kadra zarządzająca przedsiębiorstwa posiadają odpowiednie umiejętności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56FA91A-ACA9-481B-8F16-6BEDDAF01EE3}"/>
              </a:ext>
            </a:extLst>
          </p:cNvPr>
          <p:cNvSpPr/>
          <p:nvPr/>
        </p:nvSpPr>
        <p:spPr>
          <a:xfrm>
            <a:off x="4339459" y="1332727"/>
            <a:ext cx="2390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moduł fakultatywny 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9FEEA185-7D0E-4173-B3A2-C8D7C62E187C}"/>
              </a:ext>
            </a:extLst>
          </p:cNvPr>
          <p:cNvSpPr/>
          <p:nvPr/>
        </p:nvSpPr>
        <p:spPr>
          <a:xfrm>
            <a:off x="341878" y="2379983"/>
            <a:ext cx="477004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Obszar: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prac B+R,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transformacji przemysłu w kierunku gospodarki 4.0,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transferu technologii,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zarządzania innowacjami,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komercjalizacji wyników prac B+R,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kompetencji z zakresu internacjonalizacji,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kern="0" dirty="0">
              <a:solidFill>
                <a:schemeClr val="tx1">
                  <a:lumMod val="50000"/>
                  <a:lumOff val="50000"/>
                </a:schemeClr>
              </a:solidFill>
              <a:cs typeface="Times New Roman"/>
            </a:endParaRPr>
          </a:p>
          <a:p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Dotacja bezzwrotna. Dofinansowanie do 50% kosztów netto.</a:t>
            </a:r>
            <a:endParaRPr lang="pl-PL" sz="1600" kern="0" dirty="0">
              <a:solidFill>
                <a:schemeClr val="bg2">
                  <a:lumMod val="50000"/>
                </a:schemeClr>
              </a:solidFill>
              <a:cs typeface="Times New Roman"/>
            </a:endParaRPr>
          </a:p>
          <a:p>
            <a:r>
              <a:rPr lang="pl-PL" sz="1600" kern="0" dirty="0">
                <a:solidFill>
                  <a:srgbClr val="C00000"/>
                </a:solidFill>
                <a:cs typeface="Times New Roman"/>
              </a:rPr>
              <a:t>Max 15% kosztów wybranego modułu obligatoryjnego</a:t>
            </a:r>
          </a:p>
          <a:p>
            <a:r>
              <a:rPr lang="pl-PL" sz="1600" kern="0" dirty="0">
                <a:solidFill>
                  <a:srgbClr val="C00000"/>
                </a:solidFill>
                <a:cs typeface="Times New Roman"/>
              </a:rPr>
              <a:t>Rozliczenie według metod uproszczonych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F3AC9A7C-7E62-4DBE-AD4C-419AA526695D}"/>
              </a:ext>
            </a:extLst>
          </p:cNvPr>
          <p:cNvSpPr/>
          <p:nvPr/>
        </p:nvSpPr>
        <p:spPr>
          <a:xfrm>
            <a:off x="4980997" y="2367222"/>
            <a:ext cx="31885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ochrony własności przemysłowej,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cyfryzacji,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polityki klimatycznej,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ekoprojektowania,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kompetencji niezbędnych do obsługi infrastruktury badawczej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GOZ</a:t>
            </a:r>
            <a:endParaRPr lang="pl-PL" dirty="0"/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F42F8B22-6E70-481B-9703-127DCC1434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73080" y="363974"/>
            <a:ext cx="6952246" cy="379830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pl-PL" sz="24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Ścieżka SMART </a:t>
            </a:r>
            <a:r>
              <a:rPr lang="pl-PL" sz="2000" b="1" u="sng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pl-PL" sz="2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0" name="Grupa 29">
            <a:extLst>
              <a:ext uri="{FF2B5EF4-FFF2-40B4-BE49-F238E27FC236}">
                <a16:creationId xmlns:a16="http://schemas.microsoft.com/office/drawing/2014/main" id="{6C2FE29A-9495-423D-83EB-6EBEA6541CB0}"/>
              </a:ext>
            </a:extLst>
          </p:cNvPr>
          <p:cNvGrpSpPr/>
          <p:nvPr/>
        </p:nvGrpSpPr>
        <p:grpSpPr>
          <a:xfrm>
            <a:off x="-10695" y="-2156"/>
            <a:ext cx="12237260" cy="6865390"/>
            <a:chOff x="-10695" y="-2156"/>
            <a:chExt cx="12237260" cy="6865390"/>
          </a:xfrm>
        </p:grpSpPr>
        <p:sp>
          <p:nvSpPr>
            <p:cNvPr id="31" name="Prostokąt 30">
              <a:extLst>
                <a:ext uri="{FF2B5EF4-FFF2-40B4-BE49-F238E27FC236}">
                  <a16:creationId xmlns:a16="http://schemas.microsoft.com/office/drawing/2014/main" id="{C6E401ED-639E-4010-AAB8-D1E059567DFE}"/>
                </a:ext>
              </a:extLst>
            </p:cNvPr>
            <p:cNvSpPr/>
            <p:nvPr/>
          </p:nvSpPr>
          <p:spPr>
            <a:xfrm>
              <a:off x="31570" y="6801468"/>
              <a:ext cx="12194995" cy="61766"/>
            </a:xfrm>
            <a:prstGeom prst="rect">
              <a:avLst/>
            </a:prstGeom>
            <a:solidFill>
              <a:srgbClr val="00A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sp>
          <p:nvSpPr>
            <p:cNvPr id="32" name="Prostokąt 31">
              <a:extLst>
                <a:ext uri="{FF2B5EF4-FFF2-40B4-BE49-F238E27FC236}">
                  <a16:creationId xmlns:a16="http://schemas.microsoft.com/office/drawing/2014/main" id="{45AFC23F-70E4-44E9-BA42-375F9CB56AEC}"/>
                </a:ext>
              </a:extLst>
            </p:cNvPr>
            <p:cNvSpPr/>
            <p:nvPr/>
          </p:nvSpPr>
          <p:spPr>
            <a:xfrm>
              <a:off x="-10695" y="-2156"/>
              <a:ext cx="12194995" cy="68004"/>
            </a:xfrm>
            <a:prstGeom prst="rect">
              <a:avLst/>
            </a:prstGeom>
            <a:solidFill>
              <a:srgbClr val="00A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pic>
          <p:nvPicPr>
            <p:cNvPr id="33" name="Obraz 19">
              <a:extLst>
                <a:ext uri="{FF2B5EF4-FFF2-40B4-BE49-F238E27FC236}">
                  <a16:creationId xmlns:a16="http://schemas.microsoft.com/office/drawing/2014/main" id="{8EC7B45D-881B-49B5-98C7-97DCFD3B4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18" y="6010599"/>
              <a:ext cx="8037889" cy="726003"/>
            </a:xfrm>
            <a:prstGeom prst="rect">
              <a:avLst/>
            </a:prstGeom>
          </p:spPr>
        </p:pic>
        <p:pic>
          <p:nvPicPr>
            <p:cNvPr id="34" name="Obraz 33">
              <a:extLst>
                <a:ext uri="{FF2B5EF4-FFF2-40B4-BE49-F238E27FC236}">
                  <a16:creationId xmlns:a16="http://schemas.microsoft.com/office/drawing/2014/main" id="{611A0ABC-0E48-4716-BD35-0BD0F3B4C6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84" t="31388" r="20113" b="54910"/>
            <a:stretch/>
          </p:blipFill>
          <p:spPr>
            <a:xfrm>
              <a:off x="442508" y="224449"/>
              <a:ext cx="2702136" cy="874222"/>
            </a:xfrm>
            <a:prstGeom prst="rect">
              <a:avLst/>
            </a:prstGeom>
          </p:spPr>
        </p:pic>
      </p:grpSp>
      <p:pic>
        <p:nvPicPr>
          <p:cNvPr id="35" name="Obraz 34">
            <a:extLst>
              <a:ext uri="{FF2B5EF4-FFF2-40B4-BE49-F238E27FC236}">
                <a16:creationId xmlns:a16="http://schemas.microsoft.com/office/drawing/2014/main" id="{47C3B4E9-CD36-49D2-AE87-8347260418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1"/>
          <a:stretch/>
        </p:blipFill>
        <p:spPr>
          <a:xfrm>
            <a:off x="8818921" y="65848"/>
            <a:ext cx="3365379" cy="673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88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a 27">
            <a:extLst>
              <a:ext uri="{FF2B5EF4-FFF2-40B4-BE49-F238E27FC236}">
                <a16:creationId xmlns:a16="http://schemas.microsoft.com/office/drawing/2014/main" id="{552412E6-65F5-411A-955E-7F8D02D0EA02}"/>
              </a:ext>
            </a:extLst>
          </p:cNvPr>
          <p:cNvGrpSpPr/>
          <p:nvPr/>
        </p:nvGrpSpPr>
        <p:grpSpPr>
          <a:xfrm>
            <a:off x="-10695" y="-2156"/>
            <a:ext cx="12237260" cy="6865390"/>
            <a:chOff x="-10695" y="-2156"/>
            <a:chExt cx="12237260" cy="6865390"/>
          </a:xfrm>
        </p:grpSpPr>
        <p:sp>
          <p:nvSpPr>
            <p:cNvPr id="29" name="Prostokąt 28">
              <a:extLst>
                <a:ext uri="{FF2B5EF4-FFF2-40B4-BE49-F238E27FC236}">
                  <a16:creationId xmlns:a16="http://schemas.microsoft.com/office/drawing/2014/main" id="{40E543E8-9FE4-4751-AF4D-4CB3EF64882D}"/>
                </a:ext>
              </a:extLst>
            </p:cNvPr>
            <p:cNvSpPr/>
            <p:nvPr/>
          </p:nvSpPr>
          <p:spPr>
            <a:xfrm>
              <a:off x="31570" y="6801468"/>
              <a:ext cx="12194995" cy="61766"/>
            </a:xfrm>
            <a:prstGeom prst="rect">
              <a:avLst/>
            </a:prstGeom>
            <a:solidFill>
              <a:srgbClr val="00A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sp>
          <p:nvSpPr>
            <p:cNvPr id="30" name="Prostokąt 29">
              <a:extLst>
                <a:ext uri="{FF2B5EF4-FFF2-40B4-BE49-F238E27FC236}">
                  <a16:creationId xmlns:a16="http://schemas.microsoft.com/office/drawing/2014/main" id="{B98FDB19-0B0E-4CB7-9468-10C72F2085CB}"/>
                </a:ext>
              </a:extLst>
            </p:cNvPr>
            <p:cNvSpPr/>
            <p:nvPr/>
          </p:nvSpPr>
          <p:spPr>
            <a:xfrm>
              <a:off x="-10695" y="-2156"/>
              <a:ext cx="12194995" cy="68004"/>
            </a:xfrm>
            <a:prstGeom prst="rect">
              <a:avLst/>
            </a:prstGeom>
            <a:solidFill>
              <a:srgbClr val="00A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pic>
          <p:nvPicPr>
            <p:cNvPr id="31" name="Obraz 19">
              <a:extLst>
                <a:ext uri="{FF2B5EF4-FFF2-40B4-BE49-F238E27FC236}">
                  <a16:creationId xmlns:a16="http://schemas.microsoft.com/office/drawing/2014/main" id="{9722FE4A-D57E-4FB6-A5C9-8650F9625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18" y="6010599"/>
              <a:ext cx="8037889" cy="726003"/>
            </a:xfrm>
            <a:prstGeom prst="rect">
              <a:avLst/>
            </a:prstGeom>
          </p:spPr>
        </p:pic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01DA8CB7-1576-4F6F-8DD8-5BC07F1E23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84" t="31388" r="20113" b="54910"/>
            <a:stretch/>
          </p:blipFill>
          <p:spPr>
            <a:xfrm>
              <a:off x="442508" y="224449"/>
              <a:ext cx="2702136" cy="874222"/>
            </a:xfrm>
            <a:prstGeom prst="rect">
              <a:avLst/>
            </a:prstGeom>
          </p:spPr>
        </p:pic>
      </p:grpSp>
      <p:sp>
        <p:nvSpPr>
          <p:cNvPr id="37" name="Prostokąt 40">
            <a:extLst>
              <a:ext uri="{FF2B5EF4-FFF2-40B4-BE49-F238E27FC236}">
                <a16:creationId xmlns:a16="http://schemas.microsoft.com/office/drawing/2014/main" id="{9E835DE2-1B55-46B4-99FF-D13779EA06D2}"/>
              </a:ext>
            </a:extLst>
          </p:cNvPr>
          <p:cNvSpPr/>
          <p:nvPr/>
        </p:nvSpPr>
        <p:spPr>
          <a:xfrm>
            <a:off x="214337" y="1329192"/>
            <a:ext cx="6470215" cy="427133"/>
          </a:xfrm>
          <a:custGeom>
            <a:avLst/>
            <a:gdLst>
              <a:gd name="connsiteX0" fmla="*/ 0 w 7294467"/>
              <a:gd name="connsiteY0" fmla="*/ 0 h 414607"/>
              <a:gd name="connsiteX1" fmla="*/ 7294467 w 7294467"/>
              <a:gd name="connsiteY1" fmla="*/ 0 h 414607"/>
              <a:gd name="connsiteX2" fmla="*/ 7294467 w 7294467"/>
              <a:gd name="connsiteY2" fmla="*/ 414607 h 414607"/>
              <a:gd name="connsiteX3" fmla="*/ 0 w 7294467"/>
              <a:gd name="connsiteY3" fmla="*/ 414607 h 414607"/>
              <a:gd name="connsiteX4" fmla="*/ 0 w 7294467"/>
              <a:gd name="connsiteY4" fmla="*/ 0 h 414607"/>
              <a:gd name="connsiteX0" fmla="*/ 0 w 7519935"/>
              <a:gd name="connsiteY0" fmla="*/ 0 h 427133"/>
              <a:gd name="connsiteX1" fmla="*/ 7294467 w 7519935"/>
              <a:gd name="connsiteY1" fmla="*/ 0 h 427133"/>
              <a:gd name="connsiteX2" fmla="*/ 7519935 w 7519935"/>
              <a:gd name="connsiteY2" fmla="*/ 427133 h 427133"/>
              <a:gd name="connsiteX3" fmla="*/ 0 w 7519935"/>
              <a:gd name="connsiteY3" fmla="*/ 414607 h 427133"/>
              <a:gd name="connsiteX4" fmla="*/ 0 w 7519935"/>
              <a:gd name="connsiteY4" fmla="*/ 0 h 42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935" h="427133">
                <a:moveTo>
                  <a:pt x="0" y="0"/>
                </a:moveTo>
                <a:lnTo>
                  <a:pt x="7294467" y="0"/>
                </a:lnTo>
                <a:lnTo>
                  <a:pt x="7519935" y="427133"/>
                </a:lnTo>
                <a:lnTo>
                  <a:pt x="0" y="41460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009DA249-16FA-4145-907C-04F96879EDD1}"/>
              </a:ext>
            </a:extLst>
          </p:cNvPr>
          <p:cNvSpPr txBox="1">
            <a:spLocks/>
          </p:cNvSpPr>
          <p:nvPr/>
        </p:nvSpPr>
        <p:spPr>
          <a:xfrm>
            <a:off x="244176" y="1344258"/>
            <a:ext cx="6569185" cy="287497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>
              <a:spcBef>
                <a:spcPts val="82"/>
              </a:spcBef>
            </a:pPr>
            <a:r>
              <a:rPr lang="pl-PL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Internacjonalizacja  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0F764CD9-2E0D-4382-9438-13619B39A0DE}"/>
              </a:ext>
            </a:extLst>
          </p:cNvPr>
          <p:cNvSpPr/>
          <p:nvPr/>
        </p:nvSpPr>
        <p:spPr>
          <a:xfrm>
            <a:off x="214337" y="1771391"/>
            <a:ext cx="759989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Promocja zagraniczna produktów przedsiębiorstwa</a:t>
            </a:r>
          </a:p>
          <a:p>
            <a:endParaRPr lang="pl-PL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Moduł obejmuje wsparcie w zakresie</a:t>
            </a: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Promocji zagranicznej produktów: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komercjalizacji wyników prac B+R za granicą,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udziału w międzynarodowych targach i misjach gospodarczych,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organizacji przyjazdowych misji gospodarczych.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4400" lvl="8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Uzyskania ochrony praw własności przemysłowej poza Polską lub ich obrona w przypadku naruszenia</a:t>
            </a:r>
          </a:p>
          <a:p>
            <a:pPr marL="284400" lvl="8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Dotacja bezzwrotna. Dofinansowanie do 70% kosztów netto – w zależności od statusu przedsiębiorstwa</a:t>
            </a:r>
          </a:p>
          <a:p>
            <a:pPr marL="284400" lvl="8" indent="-285750">
              <a:buFont typeface="Wingdings" panose="05000000000000000000" pitchFamily="2" charset="2"/>
              <a:buChar char="ü"/>
            </a:pP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1600" kern="0" dirty="0">
                <a:solidFill>
                  <a:srgbClr val="C00000"/>
                </a:solidFill>
                <a:cs typeface="Times New Roman"/>
              </a:rPr>
              <a:t>Max 20 % kosztów wybranego modułu obligatoryjnego</a:t>
            </a:r>
          </a:p>
          <a:p>
            <a:r>
              <a:rPr lang="pl-PL" sz="1600" kern="0" dirty="0">
                <a:solidFill>
                  <a:srgbClr val="C00000"/>
                </a:solidFill>
                <a:cs typeface="Times New Roman"/>
              </a:rPr>
              <a:t>Rozliczenie częściowo według metod uproszczonych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56FA91A-ACA9-481B-8F16-6BEDDAF01EE3}"/>
              </a:ext>
            </a:extLst>
          </p:cNvPr>
          <p:cNvSpPr/>
          <p:nvPr/>
        </p:nvSpPr>
        <p:spPr>
          <a:xfrm>
            <a:off x="4358303" y="1348332"/>
            <a:ext cx="2390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moduł fakultatywny </a:t>
            </a: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DCEFDFC3-F29F-471F-A0EE-6BF4CD6578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9446" y="373774"/>
            <a:ext cx="1953828" cy="379830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pl-PL" sz="24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Ścieżka SMART</a:t>
            </a:r>
            <a:endParaRPr lang="pl-PL" sz="2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3" name="Obraz 32">
            <a:extLst>
              <a:ext uri="{FF2B5EF4-FFF2-40B4-BE49-F238E27FC236}">
                <a16:creationId xmlns:a16="http://schemas.microsoft.com/office/drawing/2014/main" id="{29157B12-3B4F-4FF7-AD29-4EB574FCC4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7" t="-349" r="11920" b="-327"/>
          <a:stretch/>
        </p:blipFill>
        <p:spPr>
          <a:xfrm>
            <a:off x="8742556" y="59724"/>
            <a:ext cx="3449443" cy="676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56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rostokąt 40">
            <a:extLst>
              <a:ext uri="{FF2B5EF4-FFF2-40B4-BE49-F238E27FC236}">
                <a16:creationId xmlns:a16="http://schemas.microsoft.com/office/drawing/2014/main" id="{9E835DE2-1B55-46B4-99FF-D13779EA06D2}"/>
              </a:ext>
            </a:extLst>
          </p:cNvPr>
          <p:cNvSpPr/>
          <p:nvPr/>
        </p:nvSpPr>
        <p:spPr>
          <a:xfrm>
            <a:off x="354452" y="1997704"/>
            <a:ext cx="6470215" cy="427133"/>
          </a:xfrm>
          <a:custGeom>
            <a:avLst/>
            <a:gdLst>
              <a:gd name="connsiteX0" fmla="*/ 0 w 7294467"/>
              <a:gd name="connsiteY0" fmla="*/ 0 h 414607"/>
              <a:gd name="connsiteX1" fmla="*/ 7294467 w 7294467"/>
              <a:gd name="connsiteY1" fmla="*/ 0 h 414607"/>
              <a:gd name="connsiteX2" fmla="*/ 7294467 w 7294467"/>
              <a:gd name="connsiteY2" fmla="*/ 414607 h 414607"/>
              <a:gd name="connsiteX3" fmla="*/ 0 w 7294467"/>
              <a:gd name="connsiteY3" fmla="*/ 414607 h 414607"/>
              <a:gd name="connsiteX4" fmla="*/ 0 w 7294467"/>
              <a:gd name="connsiteY4" fmla="*/ 0 h 414607"/>
              <a:gd name="connsiteX0" fmla="*/ 0 w 7519935"/>
              <a:gd name="connsiteY0" fmla="*/ 0 h 427133"/>
              <a:gd name="connsiteX1" fmla="*/ 7294467 w 7519935"/>
              <a:gd name="connsiteY1" fmla="*/ 0 h 427133"/>
              <a:gd name="connsiteX2" fmla="*/ 7519935 w 7519935"/>
              <a:gd name="connsiteY2" fmla="*/ 427133 h 427133"/>
              <a:gd name="connsiteX3" fmla="*/ 0 w 7519935"/>
              <a:gd name="connsiteY3" fmla="*/ 414607 h 427133"/>
              <a:gd name="connsiteX4" fmla="*/ 0 w 7519935"/>
              <a:gd name="connsiteY4" fmla="*/ 0 h 42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935" h="427133">
                <a:moveTo>
                  <a:pt x="0" y="0"/>
                </a:moveTo>
                <a:lnTo>
                  <a:pt x="7294467" y="0"/>
                </a:lnTo>
                <a:lnTo>
                  <a:pt x="7519935" y="427133"/>
                </a:lnTo>
                <a:lnTo>
                  <a:pt x="0" y="41460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009DA249-16FA-4145-907C-04F96879EDD1}"/>
              </a:ext>
            </a:extLst>
          </p:cNvPr>
          <p:cNvSpPr txBox="1">
            <a:spLocks/>
          </p:cNvSpPr>
          <p:nvPr/>
        </p:nvSpPr>
        <p:spPr>
          <a:xfrm>
            <a:off x="432344" y="2801297"/>
            <a:ext cx="6569185" cy="287497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>
              <a:spcBef>
                <a:spcPts val="82"/>
              </a:spcBef>
            </a:pPr>
            <a:endParaRPr lang="pl-PL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56FA91A-ACA9-481B-8F16-6BEDDAF01EE3}"/>
              </a:ext>
            </a:extLst>
          </p:cNvPr>
          <p:cNvSpPr/>
          <p:nvPr/>
        </p:nvSpPr>
        <p:spPr>
          <a:xfrm>
            <a:off x="352259" y="1991176"/>
            <a:ext cx="5996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Kryteria obligatoryjne wspólne dla Projektu </a:t>
            </a:r>
            <a:r>
              <a:rPr lang="pl-PL" dirty="0">
                <a:solidFill>
                  <a:srgbClr val="C00000"/>
                </a:solidFill>
              </a:rPr>
              <a:t>(ocena TAK/NIE):</a:t>
            </a: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D7CE05BE-B042-4E74-9A14-CD1A37A767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4811" y="1407817"/>
            <a:ext cx="6952246" cy="379830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pl-PL" sz="24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Ścieżka SMART </a:t>
            </a:r>
            <a:r>
              <a:rPr lang="pl-PL" sz="2000" b="1" u="sng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pl-PL" sz="2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F7261203-EE7F-4623-A117-AE89B5D25B6C}"/>
              </a:ext>
            </a:extLst>
          </p:cNvPr>
          <p:cNvSpPr/>
          <p:nvPr/>
        </p:nvSpPr>
        <p:spPr>
          <a:xfrm>
            <a:off x="354452" y="2555543"/>
            <a:ext cx="82066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l-PL" dirty="0"/>
          </a:p>
          <a:p>
            <a:pPr>
              <a:lnSpc>
                <a:spcPct val="150000"/>
              </a:lnSpc>
            </a:pPr>
            <a:endParaRPr lang="pl-PL" dirty="0"/>
          </a:p>
          <a:p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6597CC4-BC07-466E-89A3-B659C5AE4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070278"/>
              </p:ext>
            </p:extLst>
          </p:nvPr>
        </p:nvGraphicFramePr>
        <p:xfrm>
          <a:off x="420524" y="2541870"/>
          <a:ext cx="6952246" cy="3278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736">
                  <a:extLst>
                    <a:ext uri="{9D8B030D-6E8A-4147-A177-3AD203B41FA5}">
                      <a16:colId xmlns:a16="http://schemas.microsoft.com/office/drawing/2014/main" val="3587057460"/>
                    </a:ext>
                  </a:extLst>
                </a:gridCol>
                <a:gridCol w="6619510">
                  <a:extLst>
                    <a:ext uri="{9D8B030D-6E8A-4147-A177-3AD203B41FA5}">
                      <a16:colId xmlns:a16="http://schemas.microsoft.com/office/drawing/2014/main" val="1759051034"/>
                    </a:ext>
                  </a:extLst>
                </a:gridCol>
              </a:tblGrid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1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</a:rPr>
                        <a:t>Kwalifikowalność wnioskodawcy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631067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2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Projekt spełnia efekt zachęty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841473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3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Spójność projektu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978367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4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Zdolność wnioskodawcy do finansowej realizacji projektu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16595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5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Projekt spełnia horyzontalne zasady równości szans i niedyskryminacji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698211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6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Projekt spełnia zasadę zrównoważonego rozwoju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003813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7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Współpraca przedsiębiorców innych niż MŚP </a:t>
                      </a:r>
                      <a:r>
                        <a:rPr lang="pl-PL" sz="1400" dirty="0">
                          <a:solidFill>
                            <a:srgbClr val="C00000"/>
                          </a:solidFill>
                          <a:effectLst/>
                        </a:rPr>
                        <a:t>(dotyczy  tylko dużych przedsiębiorstw)</a:t>
                      </a:r>
                      <a:endParaRPr lang="pl-PL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189409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8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Projekt obejmuje moduł obligatoryjny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1065"/>
                  </a:ext>
                </a:extLst>
              </a:tr>
              <a:tr h="4767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9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Zgodność z zakresem naboru </a:t>
                      </a:r>
                      <a:r>
                        <a:rPr lang="pl-PL" sz="1400" dirty="0">
                          <a:solidFill>
                            <a:srgbClr val="C00000"/>
                          </a:solidFill>
                          <a:effectLst/>
                        </a:rPr>
                        <a:t>(dot. naborów dedykowanych)</a:t>
                      </a:r>
                      <a:endParaRPr lang="pl-PL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842022"/>
                  </a:ext>
                </a:extLst>
              </a:tr>
            </a:tbl>
          </a:graphicData>
        </a:graphic>
      </p:graphicFrame>
      <p:grpSp>
        <p:nvGrpSpPr>
          <p:cNvPr id="29" name="Grupa 28">
            <a:extLst>
              <a:ext uri="{FF2B5EF4-FFF2-40B4-BE49-F238E27FC236}">
                <a16:creationId xmlns:a16="http://schemas.microsoft.com/office/drawing/2014/main" id="{246393C0-6D08-4610-90AC-E10AAB3646A6}"/>
              </a:ext>
            </a:extLst>
          </p:cNvPr>
          <p:cNvGrpSpPr/>
          <p:nvPr/>
        </p:nvGrpSpPr>
        <p:grpSpPr>
          <a:xfrm>
            <a:off x="-10695" y="-2156"/>
            <a:ext cx="12203807" cy="6865390"/>
            <a:chOff x="-10695" y="-2156"/>
            <a:chExt cx="12203807" cy="6865390"/>
          </a:xfrm>
        </p:grpSpPr>
        <p:sp>
          <p:nvSpPr>
            <p:cNvPr id="30" name="Prostokąt 29">
              <a:extLst>
                <a:ext uri="{FF2B5EF4-FFF2-40B4-BE49-F238E27FC236}">
                  <a16:creationId xmlns:a16="http://schemas.microsoft.com/office/drawing/2014/main" id="{CC3347B2-5A3A-4792-9676-8E2D4CFA8EEC}"/>
                </a:ext>
              </a:extLst>
            </p:cNvPr>
            <p:cNvSpPr/>
            <p:nvPr/>
          </p:nvSpPr>
          <p:spPr>
            <a:xfrm>
              <a:off x="-1883" y="6801468"/>
              <a:ext cx="12194995" cy="61766"/>
            </a:xfrm>
            <a:prstGeom prst="rect">
              <a:avLst/>
            </a:prstGeom>
            <a:solidFill>
              <a:srgbClr val="00A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sp>
          <p:nvSpPr>
            <p:cNvPr id="31" name="Prostokąt 30">
              <a:extLst>
                <a:ext uri="{FF2B5EF4-FFF2-40B4-BE49-F238E27FC236}">
                  <a16:creationId xmlns:a16="http://schemas.microsoft.com/office/drawing/2014/main" id="{02655FAF-DF3A-43DB-BBC2-EB0C2ABC5579}"/>
                </a:ext>
              </a:extLst>
            </p:cNvPr>
            <p:cNvSpPr/>
            <p:nvPr/>
          </p:nvSpPr>
          <p:spPr>
            <a:xfrm>
              <a:off x="-10695" y="-2156"/>
              <a:ext cx="12194995" cy="68004"/>
            </a:xfrm>
            <a:prstGeom prst="rect">
              <a:avLst/>
            </a:prstGeom>
            <a:solidFill>
              <a:srgbClr val="00A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pic>
          <p:nvPicPr>
            <p:cNvPr id="32" name="Obraz 19">
              <a:extLst>
                <a:ext uri="{FF2B5EF4-FFF2-40B4-BE49-F238E27FC236}">
                  <a16:creationId xmlns:a16="http://schemas.microsoft.com/office/drawing/2014/main" id="{65C6A4FB-DA38-4303-82F2-21DDE7ECD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18" y="6010599"/>
              <a:ext cx="8037889" cy="726003"/>
            </a:xfrm>
            <a:prstGeom prst="rect">
              <a:avLst/>
            </a:prstGeom>
          </p:spPr>
        </p:pic>
        <p:pic>
          <p:nvPicPr>
            <p:cNvPr id="33" name="Obraz 32">
              <a:extLst>
                <a:ext uri="{FF2B5EF4-FFF2-40B4-BE49-F238E27FC236}">
                  <a16:creationId xmlns:a16="http://schemas.microsoft.com/office/drawing/2014/main" id="{1A3646FF-D004-403A-A6BE-FEC154F6E5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84" t="31388" r="20113" b="54910"/>
            <a:stretch/>
          </p:blipFill>
          <p:spPr>
            <a:xfrm>
              <a:off x="442508" y="224449"/>
              <a:ext cx="2702136" cy="874222"/>
            </a:xfrm>
            <a:prstGeom prst="rect">
              <a:avLst/>
            </a:prstGeom>
          </p:spPr>
        </p:pic>
      </p:grpSp>
      <p:pic>
        <p:nvPicPr>
          <p:cNvPr id="34" name="Obraz 33">
            <a:extLst>
              <a:ext uri="{FF2B5EF4-FFF2-40B4-BE49-F238E27FC236}">
                <a16:creationId xmlns:a16="http://schemas.microsoft.com/office/drawing/2014/main" id="{8A0A76D1-D9F6-4AF0-94AA-0882F9834F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3" r="47875"/>
          <a:stretch/>
        </p:blipFill>
        <p:spPr>
          <a:xfrm flipH="1">
            <a:off x="8681593" y="71424"/>
            <a:ext cx="3502707" cy="673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07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a 20">
            <a:extLst>
              <a:ext uri="{FF2B5EF4-FFF2-40B4-BE49-F238E27FC236}">
                <a16:creationId xmlns:a16="http://schemas.microsoft.com/office/drawing/2014/main" id="{C33DA217-5503-429C-80E9-619677384B88}"/>
              </a:ext>
            </a:extLst>
          </p:cNvPr>
          <p:cNvGrpSpPr/>
          <p:nvPr/>
        </p:nvGrpSpPr>
        <p:grpSpPr>
          <a:xfrm>
            <a:off x="-10695" y="-2156"/>
            <a:ext cx="12203807" cy="6865390"/>
            <a:chOff x="-10695" y="-2156"/>
            <a:chExt cx="12203807" cy="6865390"/>
          </a:xfrm>
        </p:grpSpPr>
        <p:sp>
          <p:nvSpPr>
            <p:cNvPr id="29" name="Prostokąt 28">
              <a:extLst>
                <a:ext uri="{FF2B5EF4-FFF2-40B4-BE49-F238E27FC236}">
                  <a16:creationId xmlns:a16="http://schemas.microsoft.com/office/drawing/2014/main" id="{06241EC7-EF13-4DF5-B0BB-AFAFCD0B47ED}"/>
                </a:ext>
              </a:extLst>
            </p:cNvPr>
            <p:cNvSpPr/>
            <p:nvPr/>
          </p:nvSpPr>
          <p:spPr>
            <a:xfrm>
              <a:off x="-1883" y="6801468"/>
              <a:ext cx="12194995" cy="61766"/>
            </a:xfrm>
            <a:prstGeom prst="rect">
              <a:avLst/>
            </a:prstGeom>
            <a:solidFill>
              <a:srgbClr val="00A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sp>
          <p:nvSpPr>
            <p:cNvPr id="30" name="Prostokąt 29">
              <a:extLst>
                <a:ext uri="{FF2B5EF4-FFF2-40B4-BE49-F238E27FC236}">
                  <a16:creationId xmlns:a16="http://schemas.microsoft.com/office/drawing/2014/main" id="{7FFD0D8D-27B9-4042-863B-F07928496FBE}"/>
                </a:ext>
              </a:extLst>
            </p:cNvPr>
            <p:cNvSpPr/>
            <p:nvPr/>
          </p:nvSpPr>
          <p:spPr>
            <a:xfrm>
              <a:off x="-10695" y="-2156"/>
              <a:ext cx="12194995" cy="68004"/>
            </a:xfrm>
            <a:prstGeom prst="rect">
              <a:avLst/>
            </a:prstGeom>
            <a:solidFill>
              <a:srgbClr val="00A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pic>
          <p:nvPicPr>
            <p:cNvPr id="31" name="Obraz 19">
              <a:extLst>
                <a:ext uri="{FF2B5EF4-FFF2-40B4-BE49-F238E27FC236}">
                  <a16:creationId xmlns:a16="http://schemas.microsoft.com/office/drawing/2014/main" id="{E2C223F4-D425-4927-8CDF-45A992F50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18" y="6010599"/>
              <a:ext cx="8037889" cy="726003"/>
            </a:xfrm>
            <a:prstGeom prst="rect">
              <a:avLst/>
            </a:prstGeom>
          </p:spPr>
        </p:pic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30D8FDD9-A29A-44DB-8A9B-CF093B29E1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84" t="31388" r="20113" b="54910"/>
            <a:stretch/>
          </p:blipFill>
          <p:spPr>
            <a:xfrm>
              <a:off x="442508" y="224449"/>
              <a:ext cx="2702136" cy="874222"/>
            </a:xfrm>
            <a:prstGeom prst="rect">
              <a:avLst/>
            </a:prstGeom>
          </p:spPr>
        </p:pic>
      </p:grpSp>
      <p:sp>
        <p:nvSpPr>
          <p:cNvPr id="37" name="Prostokąt 40">
            <a:extLst>
              <a:ext uri="{FF2B5EF4-FFF2-40B4-BE49-F238E27FC236}">
                <a16:creationId xmlns:a16="http://schemas.microsoft.com/office/drawing/2014/main" id="{9E835DE2-1B55-46B4-99FF-D13779EA06D2}"/>
              </a:ext>
            </a:extLst>
          </p:cNvPr>
          <p:cNvSpPr/>
          <p:nvPr/>
        </p:nvSpPr>
        <p:spPr>
          <a:xfrm>
            <a:off x="354452" y="2064610"/>
            <a:ext cx="6470215" cy="427133"/>
          </a:xfrm>
          <a:custGeom>
            <a:avLst/>
            <a:gdLst>
              <a:gd name="connsiteX0" fmla="*/ 0 w 7294467"/>
              <a:gd name="connsiteY0" fmla="*/ 0 h 414607"/>
              <a:gd name="connsiteX1" fmla="*/ 7294467 w 7294467"/>
              <a:gd name="connsiteY1" fmla="*/ 0 h 414607"/>
              <a:gd name="connsiteX2" fmla="*/ 7294467 w 7294467"/>
              <a:gd name="connsiteY2" fmla="*/ 414607 h 414607"/>
              <a:gd name="connsiteX3" fmla="*/ 0 w 7294467"/>
              <a:gd name="connsiteY3" fmla="*/ 414607 h 414607"/>
              <a:gd name="connsiteX4" fmla="*/ 0 w 7294467"/>
              <a:gd name="connsiteY4" fmla="*/ 0 h 414607"/>
              <a:gd name="connsiteX0" fmla="*/ 0 w 7519935"/>
              <a:gd name="connsiteY0" fmla="*/ 0 h 427133"/>
              <a:gd name="connsiteX1" fmla="*/ 7294467 w 7519935"/>
              <a:gd name="connsiteY1" fmla="*/ 0 h 427133"/>
              <a:gd name="connsiteX2" fmla="*/ 7519935 w 7519935"/>
              <a:gd name="connsiteY2" fmla="*/ 427133 h 427133"/>
              <a:gd name="connsiteX3" fmla="*/ 0 w 7519935"/>
              <a:gd name="connsiteY3" fmla="*/ 414607 h 427133"/>
              <a:gd name="connsiteX4" fmla="*/ 0 w 7519935"/>
              <a:gd name="connsiteY4" fmla="*/ 0 h 42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935" h="427133">
                <a:moveTo>
                  <a:pt x="0" y="0"/>
                </a:moveTo>
                <a:lnTo>
                  <a:pt x="7294467" y="0"/>
                </a:lnTo>
                <a:lnTo>
                  <a:pt x="7519935" y="427133"/>
                </a:lnTo>
                <a:lnTo>
                  <a:pt x="0" y="41460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009DA249-16FA-4145-907C-04F96879EDD1}"/>
              </a:ext>
            </a:extLst>
          </p:cNvPr>
          <p:cNvSpPr txBox="1">
            <a:spLocks/>
          </p:cNvSpPr>
          <p:nvPr/>
        </p:nvSpPr>
        <p:spPr>
          <a:xfrm>
            <a:off x="432344" y="2868203"/>
            <a:ext cx="6569185" cy="287497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>
              <a:spcBef>
                <a:spcPts val="82"/>
              </a:spcBef>
            </a:pPr>
            <a:endParaRPr lang="pl-PL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56FA91A-ACA9-481B-8F16-6BEDDAF01EE3}"/>
              </a:ext>
            </a:extLst>
          </p:cNvPr>
          <p:cNvSpPr/>
          <p:nvPr/>
        </p:nvSpPr>
        <p:spPr>
          <a:xfrm>
            <a:off x="352259" y="2058082"/>
            <a:ext cx="522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Kryteria obligatoryjne dla modułów </a:t>
            </a:r>
            <a:r>
              <a:rPr lang="pl-PL" dirty="0">
                <a:solidFill>
                  <a:srgbClr val="C00000"/>
                </a:solidFill>
              </a:rPr>
              <a:t>(ocena TAK/NIE):</a:t>
            </a: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D7CE05BE-B042-4E74-9A14-CD1A37A767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2509" y="1497028"/>
            <a:ext cx="6952246" cy="379830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pl-PL" sz="24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Ścieżka SMART </a:t>
            </a:r>
            <a:r>
              <a:rPr lang="pl-PL" sz="2000" b="1" u="sng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pl-PL" sz="2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F7261203-EE7F-4623-A117-AE89B5D25B6C}"/>
              </a:ext>
            </a:extLst>
          </p:cNvPr>
          <p:cNvSpPr/>
          <p:nvPr/>
        </p:nvSpPr>
        <p:spPr>
          <a:xfrm>
            <a:off x="354452" y="2555543"/>
            <a:ext cx="82066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l-PL" dirty="0"/>
          </a:p>
          <a:p>
            <a:pPr>
              <a:lnSpc>
                <a:spcPct val="150000"/>
              </a:lnSpc>
            </a:pPr>
            <a:endParaRPr lang="pl-PL" dirty="0"/>
          </a:p>
          <a:p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6597CC4-BC07-466E-89A3-B659C5AE4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147345"/>
              </p:ext>
            </p:extLst>
          </p:nvPr>
        </p:nvGraphicFramePr>
        <p:xfrm>
          <a:off x="373071" y="2764775"/>
          <a:ext cx="7167050" cy="2801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017">
                  <a:extLst>
                    <a:ext uri="{9D8B030D-6E8A-4147-A177-3AD203B41FA5}">
                      <a16:colId xmlns:a16="http://schemas.microsoft.com/office/drawing/2014/main" val="3587057460"/>
                    </a:ext>
                  </a:extLst>
                </a:gridCol>
                <a:gridCol w="6824033">
                  <a:extLst>
                    <a:ext uri="{9D8B030D-6E8A-4147-A177-3AD203B41FA5}">
                      <a16:colId xmlns:a16="http://schemas.microsoft.com/office/drawing/2014/main" val="1759051034"/>
                    </a:ext>
                  </a:extLst>
                </a:gridCol>
              </a:tblGrid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1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</a:rPr>
                        <a:t>Istota modułu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631067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2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Budżet modułu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841473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3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Wskaźniki modułu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978367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4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Potencjał do realizacji modułu </a:t>
                      </a:r>
                      <a:r>
                        <a:rPr lang="pl-PL" sz="1400" dirty="0">
                          <a:solidFill>
                            <a:srgbClr val="C00000"/>
                          </a:solidFill>
                          <a:effectLst/>
                        </a:rPr>
                        <a:t>(nie dotyczy modułów Kompetencje i Internacjonalizacja) </a:t>
                      </a:r>
                      <a:endParaRPr lang="pl-PL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16595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5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Potencjał do wdrożenia wyników modułu </a:t>
                      </a:r>
                      <a:r>
                        <a:rPr lang="pl-PL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(dotyczy modułu B+R)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698211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6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Zgodność z KIS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003813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7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Moduł nie dotyczy działalności wykluczonych ze wsparcia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189409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8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Zgodność z przepisami dotyczącymi pomocy publicznej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1065"/>
                  </a:ext>
                </a:extLst>
              </a:tr>
            </a:tbl>
          </a:graphicData>
        </a:graphic>
      </p:graphicFrame>
      <p:pic>
        <p:nvPicPr>
          <p:cNvPr id="33" name="Obraz 32">
            <a:extLst>
              <a:ext uri="{FF2B5EF4-FFF2-40B4-BE49-F238E27FC236}">
                <a16:creationId xmlns:a16="http://schemas.microsoft.com/office/drawing/2014/main" id="{6BFFB8C3-69D3-4345-9D27-3CA7E072B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0" r="10153"/>
          <a:stretch/>
        </p:blipFill>
        <p:spPr>
          <a:xfrm flipH="1">
            <a:off x="8688455" y="65848"/>
            <a:ext cx="3492389" cy="673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41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a 19">
            <a:extLst>
              <a:ext uri="{FF2B5EF4-FFF2-40B4-BE49-F238E27FC236}">
                <a16:creationId xmlns:a16="http://schemas.microsoft.com/office/drawing/2014/main" id="{1A31DC9D-2E2B-4E1E-AA3B-51FEFDEBFD7F}"/>
              </a:ext>
            </a:extLst>
          </p:cNvPr>
          <p:cNvGrpSpPr/>
          <p:nvPr/>
        </p:nvGrpSpPr>
        <p:grpSpPr>
          <a:xfrm>
            <a:off x="-10695" y="-2156"/>
            <a:ext cx="12203807" cy="6865390"/>
            <a:chOff x="-10695" y="-2156"/>
            <a:chExt cx="12203807" cy="6865390"/>
          </a:xfrm>
        </p:grpSpPr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117F8C7C-2C7F-4D2A-B64D-E2680858D9C1}"/>
                </a:ext>
              </a:extLst>
            </p:cNvPr>
            <p:cNvSpPr/>
            <p:nvPr/>
          </p:nvSpPr>
          <p:spPr>
            <a:xfrm>
              <a:off x="-1883" y="6801468"/>
              <a:ext cx="12194995" cy="61766"/>
            </a:xfrm>
            <a:prstGeom prst="rect">
              <a:avLst/>
            </a:prstGeom>
            <a:solidFill>
              <a:srgbClr val="00A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sp>
          <p:nvSpPr>
            <p:cNvPr id="29" name="Prostokąt 28">
              <a:extLst>
                <a:ext uri="{FF2B5EF4-FFF2-40B4-BE49-F238E27FC236}">
                  <a16:creationId xmlns:a16="http://schemas.microsoft.com/office/drawing/2014/main" id="{529A2512-1758-4B70-B3F5-6B6EBD739F07}"/>
                </a:ext>
              </a:extLst>
            </p:cNvPr>
            <p:cNvSpPr/>
            <p:nvPr/>
          </p:nvSpPr>
          <p:spPr>
            <a:xfrm>
              <a:off x="-10695" y="-2156"/>
              <a:ext cx="12194995" cy="68004"/>
            </a:xfrm>
            <a:prstGeom prst="rect">
              <a:avLst/>
            </a:prstGeom>
            <a:solidFill>
              <a:srgbClr val="00A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pic>
          <p:nvPicPr>
            <p:cNvPr id="30" name="Obraz 19">
              <a:extLst>
                <a:ext uri="{FF2B5EF4-FFF2-40B4-BE49-F238E27FC236}">
                  <a16:creationId xmlns:a16="http://schemas.microsoft.com/office/drawing/2014/main" id="{D2875CD2-2D4A-4837-80BD-0AAA2108F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18" y="6010599"/>
              <a:ext cx="8037889" cy="726003"/>
            </a:xfrm>
            <a:prstGeom prst="rect">
              <a:avLst/>
            </a:prstGeom>
          </p:spPr>
        </p:pic>
        <p:pic>
          <p:nvPicPr>
            <p:cNvPr id="31" name="Obraz 30">
              <a:extLst>
                <a:ext uri="{FF2B5EF4-FFF2-40B4-BE49-F238E27FC236}">
                  <a16:creationId xmlns:a16="http://schemas.microsoft.com/office/drawing/2014/main" id="{71BCCEC6-72A8-4794-853F-F3BD03B5B9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84" t="31388" r="20113" b="54910"/>
            <a:stretch/>
          </p:blipFill>
          <p:spPr>
            <a:xfrm>
              <a:off x="442508" y="224449"/>
              <a:ext cx="2702136" cy="874222"/>
            </a:xfrm>
            <a:prstGeom prst="rect">
              <a:avLst/>
            </a:prstGeom>
          </p:spPr>
        </p:pic>
      </p:grpSp>
      <p:sp>
        <p:nvSpPr>
          <p:cNvPr id="37" name="Prostokąt 40">
            <a:extLst>
              <a:ext uri="{FF2B5EF4-FFF2-40B4-BE49-F238E27FC236}">
                <a16:creationId xmlns:a16="http://schemas.microsoft.com/office/drawing/2014/main" id="{9E835DE2-1B55-46B4-99FF-D13779EA06D2}"/>
              </a:ext>
            </a:extLst>
          </p:cNvPr>
          <p:cNvSpPr/>
          <p:nvPr/>
        </p:nvSpPr>
        <p:spPr>
          <a:xfrm>
            <a:off x="499415" y="2365702"/>
            <a:ext cx="6470215" cy="427133"/>
          </a:xfrm>
          <a:custGeom>
            <a:avLst/>
            <a:gdLst>
              <a:gd name="connsiteX0" fmla="*/ 0 w 7294467"/>
              <a:gd name="connsiteY0" fmla="*/ 0 h 414607"/>
              <a:gd name="connsiteX1" fmla="*/ 7294467 w 7294467"/>
              <a:gd name="connsiteY1" fmla="*/ 0 h 414607"/>
              <a:gd name="connsiteX2" fmla="*/ 7294467 w 7294467"/>
              <a:gd name="connsiteY2" fmla="*/ 414607 h 414607"/>
              <a:gd name="connsiteX3" fmla="*/ 0 w 7294467"/>
              <a:gd name="connsiteY3" fmla="*/ 414607 h 414607"/>
              <a:gd name="connsiteX4" fmla="*/ 0 w 7294467"/>
              <a:gd name="connsiteY4" fmla="*/ 0 h 414607"/>
              <a:gd name="connsiteX0" fmla="*/ 0 w 7519935"/>
              <a:gd name="connsiteY0" fmla="*/ 0 h 427133"/>
              <a:gd name="connsiteX1" fmla="*/ 7294467 w 7519935"/>
              <a:gd name="connsiteY1" fmla="*/ 0 h 427133"/>
              <a:gd name="connsiteX2" fmla="*/ 7519935 w 7519935"/>
              <a:gd name="connsiteY2" fmla="*/ 427133 h 427133"/>
              <a:gd name="connsiteX3" fmla="*/ 0 w 7519935"/>
              <a:gd name="connsiteY3" fmla="*/ 414607 h 427133"/>
              <a:gd name="connsiteX4" fmla="*/ 0 w 7519935"/>
              <a:gd name="connsiteY4" fmla="*/ 0 h 42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935" h="427133">
                <a:moveTo>
                  <a:pt x="0" y="0"/>
                </a:moveTo>
                <a:lnTo>
                  <a:pt x="7294467" y="0"/>
                </a:lnTo>
                <a:lnTo>
                  <a:pt x="7519935" y="427133"/>
                </a:lnTo>
                <a:lnTo>
                  <a:pt x="0" y="41460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009DA249-16FA-4145-907C-04F96879EDD1}"/>
              </a:ext>
            </a:extLst>
          </p:cNvPr>
          <p:cNvSpPr txBox="1">
            <a:spLocks/>
          </p:cNvSpPr>
          <p:nvPr/>
        </p:nvSpPr>
        <p:spPr>
          <a:xfrm>
            <a:off x="543854" y="2912815"/>
            <a:ext cx="6569185" cy="287497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>
              <a:spcBef>
                <a:spcPts val="82"/>
              </a:spcBef>
            </a:pPr>
            <a:endParaRPr lang="pl-PL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56FA91A-ACA9-481B-8F16-6BEDDAF01EE3}"/>
              </a:ext>
            </a:extLst>
          </p:cNvPr>
          <p:cNvSpPr/>
          <p:nvPr/>
        </p:nvSpPr>
        <p:spPr>
          <a:xfrm>
            <a:off x="519524" y="2381472"/>
            <a:ext cx="6103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Kryteria rankingujące wspólne dla Projektu </a:t>
            </a:r>
            <a:r>
              <a:rPr lang="pl-PL" dirty="0">
                <a:solidFill>
                  <a:srgbClr val="C00000"/>
                </a:solidFill>
              </a:rPr>
              <a:t>(ocena punktowa):</a:t>
            </a: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D7CE05BE-B042-4E74-9A14-CD1A37A767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4023" y="1653145"/>
            <a:ext cx="6952246" cy="379830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pl-PL" sz="24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Ścieżka SMART</a:t>
            </a:r>
            <a:r>
              <a:rPr lang="pl-PL" sz="2000" b="1" u="sng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pl-PL" sz="2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F7261203-EE7F-4623-A117-AE89B5D25B6C}"/>
              </a:ext>
            </a:extLst>
          </p:cNvPr>
          <p:cNvSpPr/>
          <p:nvPr/>
        </p:nvSpPr>
        <p:spPr>
          <a:xfrm>
            <a:off x="354452" y="2555543"/>
            <a:ext cx="82066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l-PL" dirty="0"/>
          </a:p>
          <a:p>
            <a:pPr>
              <a:lnSpc>
                <a:spcPct val="150000"/>
              </a:lnSpc>
            </a:pPr>
            <a:endParaRPr lang="pl-PL" dirty="0"/>
          </a:p>
          <a:p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6597CC4-BC07-466E-89A3-B659C5AE4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842238"/>
              </p:ext>
            </p:extLst>
          </p:nvPr>
        </p:nvGraphicFramePr>
        <p:xfrm>
          <a:off x="527141" y="3079085"/>
          <a:ext cx="6952246" cy="2101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736">
                  <a:extLst>
                    <a:ext uri="{9D8B030D-6E8A-4147-A177-3AD203B41FA5}">
                      <a16:colId xmlns:a16="http://schemas.microsoft.com/office/drawing/2014/main" val="3587057460"/>
                    </a:ext>
                  </a:extLst>
                </a:gridCol>
                <a:gridCol w="6619510">
                  <a:extLst>
                    <a:ext uri="{9D8B030D-6E8A-4147-A177-3AD203B41FA5}">
                      <a16:colId xmlns:a16="http://schemas.microsoft.com/office/drawing/2014/main" val="1759051034"/>
                    </a:ext>
                  </a:extLst>
                </a:gridCol>
              </a:tblGrid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1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Innowacja w skali minimum krajowej jest efektem wyników prac B+R         </a:t>
                      </a:r>
                      <a:r>
                        <a:rPr lang="pl-PL" sz="1400" b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(0/1/2/3/12)</a:t>
                      </a:r>
                      <a:endParaRPr lang="pl-PL" sz="14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631067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2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Potencjał innowacji do transformacji rynku                                                        </a:t>
                      </a:r>
                      <a:r>
                        <a:rPr lang="pl-PL" sz="1400" dirty="0">
                          <a:solidFill>
                            <a:srgbClr val="C00000"/>
                          </a:solidFill>
                          <a:effectLst/>
                        </a:rPr>
                        <a:t>(0/3/5)</a:t>
                      </a:r>
                      <a:endParaRPr lang="pl-PL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841473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3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 err="1">
                          <a:solidFill>
                            <a:schemeClr val="tx1"/>
                          </a:solidFill>
                          <a:effectLst/>
                        </a:rPr>
                        <a:t>Ekoinnowacja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 na poziomie kraju                                                                           </a:t>
                      </a:r>
                      <a:r>
                        <a:rPr lang="pl-PL" sz="1400" dirty="0">
                          <a:solidFill>
                            <a:srgbClr val="C00000"/>
                          </a:solidFill>
                          <a:effectLst/>
                        </a:rPr>
                        <a:t>(0/1/2)</a:t>
                      </a:r>
                      <a:endParaRPr lang="pl-PL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978367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4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Innowacja cyfrowa na poziomie kraju                                                                  </a:t>
                      </a:r>
                      <a:r>
                        <a:rPr lang="pl-PL" sz="1400" dirty="0">
                          <a:solidFill>
                            <a:srgbClr val="C00000"/>
                          </a:solidFill>
                          <a:effectLst/>
                        </a:rPr>
                        <a:t>(0/1/2)</a:t>
                      </a:r>
                      <a:endParaRPr lang="pl-PL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16595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5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Współpraca w związku z projektem                                                                      </a:t>
                      </a:r>
                      <a:r>
                        <a:rPr lang="pl-PL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(0/2)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698211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6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Społeczne znaczenie innowacji                                                                              </a:t>
                      </a:r>
                      <a:r>
                        <a:rPr lang="pl-PL" sz="1400" dirty="0">
                          <a:solidFill>
                            <a:srgbClr val="C00000"/>
                          </a:solidFill>
                          <a:effectLst/>
                        </a:rPr>
                        <a:t>(0/2)</a:t>
                      </a:r>
                      <a:endParaRPr lang="pl-PL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003813"/>
                  </a:ext>
                </a:extLst>
              </a:tr>
            </a:tbl>
          </a:graphicData>
        </a:graphic>
      </p:graphicFrame>
      <p:pic>
        <p:nvPicPr>
          <p:cNvPr id="32" name="Obraz 31">
            <a:extLst>
              <a:ext uri="{FF2B5EF4-FFF2-40B4-BE49-F238E27FC236}">
                <a16:creationId xmlns:a16="http://schemas.microsoft.com/office/drawing/2014/main" id="{698177D2-7CFD-4CAA-A053-9B50058CB7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8" r="17124"/>
          <a:stretch/>
        </p:blipFill>
        <p:spPr>
          <a:xfrm>
            <a:off x="8750505" y="61190"/>
            <a:ext cx="3421255" cy="674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47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a 19">
            <a:extLst>
              <a:ext uri="{FF2B5EF4-FFF2-40B4-BE49-F238E27FC236}">
                <a16:creationId xmlns:a16="http://schemas.microsoft.com/office/drawing/2014/main" id="{32AB9096-1F08-4E02-B4AC-8E0D045CDD08}"/>
              </a:ext>
            </a:extLst>
          </p:cNvPr>
          <p:cNvGrpSpPr/>
          <p:nvPr/>
        </p:nvGrpSpPr>
        <p:grpSpPr>
          <a:xfrm>
            <a:off x="-10695" y="-2156"/>
            <a:ext cx="12203807" cy="6865390"/>
            <a:chOff x="-10695" y="-2156"/>
            <a:chExt cx="12203807" cy="6865390"/>
          </a:xfrm>
        </p:grpSpPr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7455F581-985A-492D-B758-3DABFD8606F2}"/>
                </a:ext>
              </a:extLst>
            </p:cNvPr>
            <p:cNvSpPr/>
            <p:nvPr/>
          </p:nvSpPr>
          <p:spPr>
            <a:xfrm>
              <a:off x="-1883" y="6801468"/>
              <a:ext cx="12194995" cy="61766"/>
            </a:xfrm>
            <a:prstGeom prst="rect">
              <a:avLst/>
            </a:prstGeom>
            <a:solidFill>
              <a:srgbClr val="00A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sp>
          <p:nvSpPr>
            <p:cNvPr id="29" name="Prostokąt 28">
              <a:extLst>
                <a:ext uri="{FF2B5EF4-FFF2-40B4-BE49-F238E27FC236}">
                  <a16:creationId xmlns:a16="http://schemas.microsoft.com/office/drawing/2014/main" id="{633E3A34-087F-4A48-99DA-976FD874F6EE}"/>
                </a:ext>
              </a:extLst>
            </p:cNvPr>
            <p:cNvSpPr/>
            <p:nvPr/>
          </p:nvSpPr>
          <p:spPr>
            <a:xfrm>
              <a:off x="-10695" y="-2156"/>
              <a:ext cx="12194995" cy="68004"/>
            </a:xfrm>
            <a:prstGeom prst="rect">
              <a:avLst/>
            </a:prstGeom>
            <a:solidFill>
              <a:srgbClr val="00A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pic>
          <p:nvPicPr>
            <p:cNvPr id="30" name="Obraz 19">
              <a:extLst>
                <a:ext uri="{FF2B5EF4-FFF2-40B4-BE49-F238E27FC236}">
                  <a16:creationId xmlns:a16="http://schemas.microsoft.com/office/drawing/2014/main" id="{FEC5105B-7E68-4CD8-AF4B-EABB8D9C9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18" y="6010599"/>
              <a:ext cx="8037889" cy="726003"/>
            </a:xfrm>
            <a:prstGeom prst="rect">
              <a:avLst/>
            </a:prstGeom>
          </p:spPr>
        </p:pic>
        <p:pic>
          <p:nvPicPr>
            <p:cNvPr id="31" name="Obraz 30">
              <a:extLst>
                <a:ext uri="{FF2B5EF4-FFF2-40B4-BE49-F238E27FC236}">
                  <a16:creationId xmlns:a16="http://schemas.microsoft.com/office/drawing/2014/main" id="{1BBF00BC-33C2-45B8-BD95-08523D21C3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84" t="31388" r="20113" b="54910"/>
            <a:stretch/>
          </p:blipFill>
          <p:spPr>
            <a:xfrm>
              <a:off x="442508" y="224449"/>
              <a:ext cx="2702136" cy="874222"/>
            </a:xfrm>
            <a:prstGeom prst="rect">
              <a:avLst/>
            </a:prstGeom>
          </p:spPr>
        </p:pic>
      </p:grpSp>
      <p:sp>
        <p:nvSpPr>
          <p:cNvPr id="37" name="Prostokąt 40">
            <a:extLst>
              <a:ext uri="{FF2B5EF4-FFF2-40B4-BE49-F238E27FC236}">
                <a16:creationId xmlns:a16="http://schemas.microsoft.com/office/drawing/2014/main" id="{9E835DE2-1B55-46B4-99FF-D13779EA06D2}"/>
              </a:ext>
            </a:extLst>
          </p:cNvPr>
          <p:cNvSpPr/>
          <p:nvPr/>
        </p:nvSpPr>
        <p:spPr>
          <a:xfrm>
            <a:off x="376754" y="2967860"/>
            <a:ext cx="6470215" cy="427133"/>
          </a:xfrm>
          <a:custGeom>
            <a:avLst/>
            <a:gdLst>
              <a:gd name="connsiteX0" fmla="*/ 0 w 7294467"/>
              <a:gd name="connsiteY0" fmla="*/ 0 h 414607"/>
              <a:gd name="connsiteX1" fmla="*/ 7294467 w 7294467"/>
              <a:gd name="connsiteY1" fmla="*/ 0 h 414607"/>
              <a:gd name="connsiteX2" fmla="*/ 7294467 w 7294467"/>
              <a:gd name="connsiteY2" fmla="*/ 414607 h 414607"/>
              <a:gd name="connsiteX3" fmla="*/ 0 w 7294467"/>
              <a:gd name="connsiteY3" fmla="*/ 414607 h 414607"/>
              <a:gd name="connsiteX4" fmla="*/ 0 w 7294467"/>
              <a:gd name="connsiteY4" fmla="*/ 0 h 414607"/>
              <a:gd name="connsiteX0" fmla="*/ 0 w 7519935"/>
              <a:gd name="connsiteY0" fmla="*/ 0 h 427133"/>
              <a:gd name="connsiteX1" fmla="*/ 7294467 w 7519935"/>
              <a:gd name="connsiteY1" fmla="*/ 0 h 427133"/>
              <a:gd name="connsiteX2" fmla="*/ 7519935 w 7519935"/>
              <a:gd name="connsiteY2" fmla="*/ 427133 h 427133"/>
              <a:gd name="connsiteX3" fmla="*/ 0 w 7519935"/>
              <a:gd name="connsiteY3" fmla="*/ 414607 h 427133"/>
              <a:gd name="connsiteX4" fmla="*/ 0 w 7519935"/>
              <a:gd name="connsiteY4" fmla="*/ 0 h 42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935" h="427133">
                <a:moveTo>
                  <a:pt x="0" y="0"/>
                </a:moveTo>
                <a:lnTo>
                  <a:pt x="7294467" y="0"/>
                </a:lnTo>
                <a:lnTo>
                  <a:pt x="7519935" y="427133"/>
                </a:lnTo>
                <a:lnTo>
                  <a:pt x="0" y="41460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009DA249-16FA-4145-907C-04F96879EDD1}"/>
              </a:ext>
            </a:extLst>
          </p:cNvPr>
          <p:cNvSpPr txBox="1">
            <a:spLocks/>
          </p:cNvSpPr>
          <p:nvPr/>
        </p:nvSpPr>
        <p:spPr>
          <a:xfrm>
            <a:off x="387740" y="3604186"/>
            <a:ext cx="6569185" cy="287497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>
              <a:spcBef>
                <a:spcPts val="82"/>
              </a:spcBef>
            </a:pPr>
            <a:endParaRPr lang="pl-PL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56FA91A-ACA9-481B-8F16-6BEDDAF01EE3}"/>
              </a:ext>
            </a:extLst>
          </p:cNvPr>
          <p:cNvSpPr/>
          <p:nvPr/>
        </p:nvSpPr>
        <p:spPr>
          <a:xfrm>
            <a:off x="374561" y="2961332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Kryteria rozstrzygające</a:t>
            </a:r>
            <a:r>
              <a:rPr lang="pl-PL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D7CE05BE-B042-4E74-9A14-CD1A37A767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4452" y="2233003"/>
            <a:ext cx="6952246" cy="379830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pl-PL" sz="24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Ścieżka SMART</a:t>
            </a:r>
            <a:endParaRPr lang="pl-PL" sz="2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F7261203-EE7F-4623-A117-AE89B5D25B6C}"/>
              </a:ext>
            </a:extLst>
          </p:cNvPr>
          <p:cNvSpPr/>
          <p:nvPr/>
        </p:nvSpPr>
        <p:spPr>
          <a:xfrm>
            <a:off x="309848" y="3782177"/>
            <a:ext cx="82066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l-PL" dirty="0"/>
          </a:p>
          <a:p>
            <a:pPr>
              <a:lnSpc>
                <a:spcPct val="150000"/>
              </a:lnSpc>
            </a:pPr>
            <a:endParaRPr lang="pl-PL" dirty="0"/>
          </a:p>
          <a:p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6597CC4-BC07-466E-89A3-B659C5AE4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617800"/>
              </p:ext>
            </p:extLst>
          </p:nvPr>
        </p:nvGraphicFramePr>
        <p:xfrm>
          <a:off x="366058" y="3770456"/>
          <a:ext cx="7171943" cy="1400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251">
                  <a:extLst>
                    <a:ext uri="{9D8B030D-6E8A-4147-A177-3AD203B41FA5}">
                      <a16:colId xmlns:a16="http://schemas.microsoft.com/office/drawing/2014/main" val="3587057460"/>
                    </a:ext>
                  </a:extLst>
                </a:gridCol>
                <a:gridCol w="6828692">
                  <a:extLst>
                    <a:ext uri="{9D8B030D-6E8A-4147-A177-3AD203B41FA5}">
                      <a16:colId xmlns:a16="http://schemas.microsoft.com/office/drawing/2014/main" val="1759051034"/>
                    </a:ext>
                  </a:extLst>
                </a:gridCol>
              </a:tblGrid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1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Innowacja w skali minimum krajowej jest efektem wyników prac B+R         </a:t>
                      </a:r>
                      <a:r>
                        <a:rPr lang="pl-PL" sz="1400" b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(liczba punktów)</a:t>
                      </a:r>
                      <a:endParaRPr lang="pl-PL" sz="14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631067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2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Potencjał innowacji do transformacji rynku                                                        </a:t>
                      </a:r>
                      <a:r>
                        <a:rPr lang="pl-PL" sz="1400" dirty="0">
                          <a:solidFill>
                            <a:srgbClr val="C00000"/>
                          </a:solidFill>
                          <a:effectLst/>
                        </a:rPr>
                        <a:t>(liczba punktów)</a:t>
                      </a:r>
                      <a:endParaRPr lang="pl-PL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841473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3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Wnioskodawca jest członkiem Krajowego Klastra </a:t>
                      </a: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Kluczowego                        </a:t>
                      </a:r>
                      <a:r>
                        <a:rPr lang="pl-PL" sz="1400">
                          <a:solidFill>
                            <a:srgbClr val="C00000"/>
                          </a:solidFill>
                          <a:effectLst/>
                        </a:rPr>
                        <a:t>(</a:t>
                      </a:r>
                      <a:r>
                        <a:rPr lang="pl-PL" sz="1400" dirty="0">
                          <a:solidFill>
                            <a:srgbClr val="C00000"/>
                          </a:solidFill>
                          <a:effectLst/>
                        </a:rPr>
                        <a:t>TAK/NIE)</a:t>
                      </a:r>
                      <a:endParaRPr lang="pl-PL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978367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4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Stopa bezrobocia w powiecie, w którym zlokalizowany jest projekt              </a:t>
                      </a:r>
                      <a:r>
                        <a:rPr lang="pl-PL" sz="1400" dirty="0">
                          <a:solidFill>
                            <a:srgbClr val="C00000"/>
                          </a:solidFill>
                          <a:effectLst/>
                        </a:rPr>
                        <a:t>(dane GUS)</a:t>
                      </a:r>
                      <a:endParaRPr lang="pl-PL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16595"/>
                  </a:ext>
                </a:extLst>
              </a:tr>
            </a:tbl>
          </a:graphicData>
        </a:graphic>
      </p:graphicFrame>
      <p:pic>
        <p:nvPicPr>
          <p:cNvPr id="32" name="Obraz 31">
            <a:extLst>
              <a:ext uri="{FF2B5EF4-FFF2-40B4-BE49-F238E27FC236}">
                <a16:creationId xmlns:a16="http://schemas.microsoft.com/office/drawing/2014/main" id="{CA2D41B2-ED5A-4D02-81E2-B7B72D7403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8" r="39473"/>
          <a:stretch/>
        </p:blipFill>
        <p:spPr>
          <a:xfrm>
            <a:off x="8764858" y="65848"/>
            <a:ext cx="3397139" cy="673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02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4"/>
          <p:cNvSpPr txBox="1"/>
          <p:nvPr/>
        </p:nvSpPr>
        <p:spPr>
          <a:xfrm>
            <a:off x="-136183" y="4831450"/>
            <a:ext cx="7835897" cy="61364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179055" algn="ctr">
              <a:lnSpc>
                <a:spcPct val="100600"/>
              </a:lnSpc>
              <a:spcBef>
                <a:spcPts val="58"/>
              </a:spcBef>
            </a:pPr>
            <a:r>
              <a:rPr lang="pl-PL" sz="1940" dirty="0">
                <a:solidFill>
                  <a:srgbClr val="860000"/>
                </a:solidFill>
                <a:latin typeface="Novel Pro Light" panose="02000000000000000000" pitchFamily="50" charset="-18"/>
              </a:rPr>
              <a:t> </a:t>
            </a:r>
            <a:r>
              <a:rPr lang="pl-PL" sz="1940" dirty="0">
                <a:solidFill>
                  <a:srgbClr val="860000"/>
                </a:solidFill>
                <a:latin typeface="Novel Pro Light" panose="02000000000000000000" pitchFamily="50" charset="-18"/>
                <a:hlinkClick r:id="rId3"/>
              </a:rPr>
              <a:t>www.parp.gov.pl</a:t>
            </a:r>
            <a:endParaRPr lang="pl-PL" sz="1940" dirty="0">
              <a:solidFill>
                <a:srgbClr val="860000"/>
              </a:solidFill>
              <a:latin typeface="Novel Pro Light" panose="02000000000000000000" pitchFamily="50" charset="-18"/>
            </a:endParaRPr>
          </a:p>
          <a:p>
            <a:pPr marL="7701" marR="179055" algn="ctr">
              <a:lnSpc>
                <a:spcPct val="100600"/>
              </a:lnSpc>
              <a:spcBef>
                <a:spcPts val="58"/>
              </a:spcBef>
            </a:pPr>
            <a:r>
              <a:rPr lang="pl-PL" sz="1940" dirty="0">
                <a:solidFill>
                  <a:srgbClr val="860000"/>
                </a:solidFill>
                <a:latin typeface="Novel Pro Light" panose="02000000000000000000" pitchFamily="50" charset="-18"/>
                <a:cs typeface="Novel Pro"/>
              </a:rPr>
              <a:t>https://www.parp.gov.pl/component/grants/grants/sciezka-smart</a:t>
            </a:r>
            <a:endParaRPr sz="1940" dirty="0">
              <a:solidFill>
                <a:srgbClr val="860000"/>
              </a:solidFill>
              <a:latin typeface="Novel Pro Light" panose="02000000000000000000" pitchFamily="50" charset="-18"/>
              <a:cs typeface="Novel Pro"/>
            </a:endParaRPr>
          </a:p>
        </p:txBody>
      </p:sp>
      <p:cxnSp>
        <p:nvCxnSpPr>
          <p:cNvPr id="33" name="Łącznik prosty 32"/>
          <p:cNvCxnSpPr/>
          <p:nvPr/>
        </p:nvCxnSpPr>
        <p:spPr>
          <a:xfrm>
            <a:off x="6327039" y="2920715"/>
            <a:ext cx="0" cy="40150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Prostokąt 175"/>
          <p:cNvSpPr/>
          <p:nvPr/>
        </p:nvSpPr>
        <p:spPr>
          <a:xfrm flipV="1">
            <a:off x="1049596" y="4123910"/>
            <a:ext cx="3074302" cy="5544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92">
              <a:solidFill>
                <a:srgbClr val="C00000"/>
              </a:solidFill>
            </a:endParaRPr>
          </a:p>
        </p:txBody>
      </p:sp>
      <p:sp>
        <p:nvSpPr>
          <p:cNvPr id="171" name="object 5"/>
          <p:cNvSpPr txBox="1">
            <a:spLocks/>
          </p:cNvSpPr>
          <p:nvPr/>
        </p:nvSpPr>
        <p:spPr>
          <a:xfrm>
            <a:off x="723384" y="4214582"/>
            <a:ext cx="3819140" cy="421060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 algn="ctr">
              <a:spcBef>
                <a:spcPts val="82"/>
              </a:spcBef>
            </a:pPr>
            <a:r>
              <a:rPr lang="pl-PL" sz="2668" b="0" kern="0" dirty="0">
                <a:solidFill>
                  <a:schemeClr val="bg1"/>
                </a:solidFill>
                <a:latin typeface="Novel Pro Light" panose="02000000000000000000" pitchFamily="50" charset="-18"/>
              </a:rPr>
              <a:t>Zapraszamy!</a:t>
            </a:r>
            <a:endParaRPr lang="pl-PL" sz="2668" b="0" kern="0" dirty="0">
              <a:solidFill>
                <a:schemeClr val="bg1"/>
              </a:solidFill>
              <a:latin typeface="Novel Pro Light" panose="02000000000000000000" pitchFamily="50" charset="-18"/>
              <a:cs typeface="Novel Pr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196161" y="1750934"/>
            <a:ext cx="747374" cy="270917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499"/>
              </a:lnSpc>
              <a:spcBef>
                <a:spcPts val="55"/>
              </a:spcBef>
            </a:pPr>
            <a:r>
              <a:rPr lang="pl-PL" sz="1698" spc="6" dirty="0">
                <a:solidFill>
                  <a:srgbClr val="C00000"/>
                </a:solidFill>
                <a:latin typeface="Novel Pro" panose="02000000000000000000" pitchFamily="50" charset="-18"/>
                <a:cs typeface="Novel Pro"/>
              </a:rPr>
              <a:t>FAQ</a:t>
            </a:r>
          </a:p>
        </p:txBody>
      </p:sp>
      <p:sp>
        <p:nvSpPr>
          <p:cNvPr id="156" name="object 49"/>
          <p:cNvSpPr txBox="1"/>
          <p:nvPr/>
        </p:nvSpPr>
        <p:spPr>
          <a:xfrm>
            <a:off x="5196161" y="2808788"/>
            <a:ext cx="2122762" cy="270917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499"/>
              </a:lnSpc>
              <a:spcBef>
                <a:spcPts val="55"/>
              </a:spcBef>
            </a:pPr>
            <a:r>
              <a:rPr lang="pl-PL" sz="1698" spc="6" dirty="0">
                <a:solidFill>
                  <a:srgbClr val="C00000"/>
                </a:solidFill>
                <a:latin typeface="Novel Pro" panose="02000000000000000000" pitchFamily="50" charset="-18"/>
                <a:cs typeface="Novel Pro"/>
              </a:rPr>
              <a:t>Infolinia PARP</a:t>
            </a:r>
          </a:p>
        </p:txBody>
      </p:sp>
      <p:sp>
        <p:nvSpPr>
          <p:cNvPr id="169" name="object 49"/>
          <p:cNvSpPr txBox="1"/>
          <p:nvPr/>
        </p:nvSpPr>
        <p:spPr>
          <a:xfrm>
            <a:off x="8680387" y="1925499"/>
            <a:ext cx="1946686" cy="262453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499"/>
              </a:lnSpc>
              <a:spcBef>
                <a:spcPts val="55"/>
              </a:spcBef>
            </a:pPr>
            <a:r>
              <a:rPr lang="pl-PL" sz="1698" spc="6" dirty="0" err="1">
                <a:solidFill>
                  <a:srgbClr val="C00000"/>
                </a:solidFill>
                <a:latin typeface="Novel Pro" panose="02000000000000000000" pitchFamily="50" charset="-18"/>
                <a:cs typeface="Novel Pro"/>
              </a:rPr>
              <a:t>Livechat</a:t>
            </a:r>
            <a:r>
              <a:rPr lang="pl-PL" sz="1698" spc="6" dirty="0">
                <a:solidFill>
                  <a:srgbClr val="C00000"/>
                </a:solidFill>
                <a:latin typeface="Novel Pro" panose="02000000000000000000" pitchFamily="50" charset="-18"/>
                <a:cs typeface="Novel Pro"/>
              </a:rPr>
              <a:t>/</a:t>
            </a:r>
            <a:r>
              <a:rPr lang="pl-PL" sz="1698" spc="6" dirty="0" err="1">
                <a:solidFill>
                  <a:srgbClr val="C00000"/>
                </a:solidFill>
                <a:latin typeface="Novel Pro" panose="02000000000000000000" pitchFamily="50" charset="-18"/>
                <a:cs typeface="Novel Pro"/>
              </a:rPr>
              <a:t>Messanger</a:t>
            </a:r>
            <a:endParaRPr lang="pl-PL" sz="1698" spc="6" dirty="0">
              <a:solidFill>
                <a:srgbClr val="C00000"/>
              </a:solidFill>
              <a:latin typeface="Novel Pro" panose="02000000000000000000" pitchFamily="50" charset="-18"/>
              <a:cs typeface="Novel Pro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137792" y="2021669"/>
            <a:ext cx="1946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pytania.parp.gov.pl</a:t>
            </a:r>
            <a:endParaRPr lang="pl-PL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object 49"/>
          <p:cNvSpPr txBox="1"/>
          <p:nvPr/>
        </p:nvSpPr>
        <p:spPr>
          <a:xfrm>
            <a:off x="5205888" y="2404866"/>
            <a:ext cx="2493826" cy="247642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499"/>
              </a:lnSpc>
              <a:spcBef>
                <a:spcPts val="55"/>
              </a:spcBef>
            </a:pPr>
            <a:r>
              <a:rPr lang="pl-PL" sz="1600" spc="6" dirty="0">
                <a:solidFill>
                  <a:schemeClr val="tx1">
                    <a:lumMod val="75000"/>
                    <a:lumOff val="25000"/>
                  </a:schemeClr>
                </a:solidFill>
                <a:latin typeface="Novel Pro Light" panose="02000000000000000000"/>
                <a:cs typeface="Novel Pro"/>
              </a:rPr>
              <a:t>baza pytań i odpowiedzi</a:t>
            </a:r>
          </a:p>
        </p:txBody>
      </p:sp>
      <p:sp>
        <p:nvSpPr>
          <p:cNvPr id="48" name="object 49"/>
          <p:cNvSpPr txBox="1"/>
          <p:nvPr/>
        </p:nvSpPr>
        <p:spPr>
          <a:xfrm>
            <a:off x="5176638" y="3153179"/>
            <a:ext cx="2712427" cy="262453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499"/>
              </a:lnSpc>
              <a:spcBef>
                <a:spcPts val="55"/>
              </a:spcBef>
            </a:pPr>
            <a:r>
              <a:rPr lang="pl-PL" sz="1698" b="1" spc="6" dirty="0">
                <a:solidFill>
                  <a:schemeClr val="tx1">
                    <a:lumMod val="50000"/>
                    <a:lumOff val="50000"/>
                  </a:schemeClr>
                </a:solidFill>
                <a:cs typeface="Novel Pro"/>
              </a:rPr>
              <a:t>801 332 202 </a:t>
            </a:r>
            <a:r>
              <a:rPr lang="pl-PL" sz="1698" b="1" spc="6" dirty="0">
                <a:solidFill>
                  <a:srgbClr val="C00000"/>
                </a:solidFill>
                <a:cs typeface="Novel Pro"/>
              </a:rPr>
              <a:t>/</a:t>
            </a:r>
            <a:r>
              <a:rPr lang="pl-PL" sz="1698" b="1" spc="6" dirty="0">
                <a:solidFill>
                  <a:schemeClr val="tx1">
                    <a:lumMod val="50000"/>
                    <a:lumOff val="50000"/>
                  </a:schemeClr>
                </a:solidFill>
                <a:cs typeface="Novel Pro"/>
              </a:rPr>
              <a:t> 22 574 07 07</a:t>
            </a:r>
          </a:p>
        </p:txBody>
      </p:sp>
      <p:sp>
        <p:nvSpPr>
          <p:cNvPr id="50" name="object 49"/>
          <p:cNvSpPr txBox="1"/>
          <p:nvPr/>
        </p:nvSpPr>
        <p:spPr>
          <a:xfrm>
            <a:off x="5196161" y="3494500"/>
            <a:ext cx="2805879" cy="1242273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499"/>
              </a:lnSpc>
              <a:spcBef>
                <a:spcPts val="55"/>
              </a:spcBef>
            </a:pPr>
            <a:r>
              <a:rPr lang="pl-PL" sz="1600" spc="6" dirty="0">
                <a:solidFill>
                  <a:schemeClr val="tx1">
                    <a:lumMod val="75000"/>
                    <a:lumOff val="25000"/>
                  </a:schemeClr>
                </a:solidFill>
                <a:latin typeface="Novel Pro Light" panose="02000000000000000000"/>
                <a:cs typeface="Novel Pro"/>
              </a:rPr>
              <a:t>Udzielamy informacji </a:t>
            </a:r>
            <a:br>
              <a:rPr lang="pl-PL" sz="1600" spc="6" dirty="0">
                <a:solidFill>
                  <a:schemeClr val="tx1">
                    <a:lumMod val="75000"/>
                    <a:lumOff val="25000"/>
                  </a:schemeClr>
                </a:solidFill>
                <a:latin typeface="Novel Pro Light" panose="02000000000000000000"/>
                <a:cs typeface="Novel Pro"/>
              </a:rPr>
            </a:br>
            <a:r>
              <a:rPr lang="pl-PL" sz="1600" spc="6" dirty="0">
                <a:solidFill>
                  <a:schemeClr val="tx1">
                    <a:lumMod val="75000"/>
                    <a:lumOff val="25000"/>
                  </a:schemeClr>
                </a:solidFill>
                <a:latin typeface="Novel Pro Light" panose="02000000000000000000"/>
                <a:cs typeface="Novel Pro"/>
              </a:rPr>
              <a:t>o programach pomocowych realizowanych przez PARP </a:t>
            </a:r>
            <a:br>
              <a:rPr lang="pl-PL" sz="1600" spc="6" dirty="0">
                <a:solidFill>
                  <a:schemeClr val="tx1">
                    <a:lumMod val="75000"/>
                    <a:lumOff val="25000"/>
                  </a:schemeClr>
                </a:solidFill>
                <a:latin typeface="Novel Pro Light" panose="02000000000000000000"/>
                <a:cs typeface="Novel Pro"/>
              </a:rPr>
            </a:br>
            <a:r>
              <a:rPr lang="pl-PL" sz="1600" spc="6" dirty="0">
                <a:solidFill>
                  <a:schemeClr val="tx1">
                    <a:lumMod val="75000"/>
                    <a:lumOff val="25000"/>
                  </a:schemeClr>
                </a:solidFill>
                <a:latin typeface="Novel Pro Light" panose="02000000000000000000"/>
                <a:cs typeface="Novel Pro"/>
              </a:rPr>
              <a:t>– od poniedziałku do piątku </a:t>
            </a:r>
            <a:br>
              <a:rPr lang="pl-PL" sz="1600" spc="6" dirty="0">
                <a:solidFill>
                  <a:schemeClr val="tx1">
                    <a:lumMod val="75000"/>
                    <a:lumOff val="25000"/>
                  </a:schemeClr>
                </a:solidFill>
                <a:latin typeface="Novel Pro Light" panose="02000000000000000000"/>
                <a:cs typeface="Novel Pro"/>
              </a:rPr>
            </a:br>
            <a:r>
              <a:rPr lang="pl-PL" sz="1600" spc="6" dirty="0">
                <a:solidFill>
                  <a:schemeClr val="tx1">
                    <a:lumMod val="75000"/>
                    <a:lumOff val="25000"/>
                  </a:schemeClr>
                </a:solidFill>
                <a:latin typeface="Novel Pro Light" panose="02000000000000000000"/>
                <a:cs typeface="Novel Pro"/>
              </a:rPr>
              <a:t>w godzinach od 8:30 do 16:30</a:t>
            </a:r>
          </a:p>
        </p:txBody>
      </p:sp>
      <p:sp>
        <p:nvSpPr>
          <p:cNvPr id="52" name="object 49"/>
          <p:cNvSpPr txBox="1"/>
          <p:nvPr/>
        </p:nvSpPr>
        <p:spPr>
          <a:xfrm>
            <a:off x="8680387" y="2237140"/>
            <a:ext cx="2654134" cy="496300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499"/>
              </a:lnSpc>
              <a:spcBef>
                <a:spcPts val="55"/>
              </a:spcBef>
            </a:pPr>
            <a:r>
              <a:rPr lang="pl-PL" sz="1600" spc="6" dirty="0">
                <a:solidFill>
                  <a:schemeClr val="tx1">
                    <a:lumMod val="75000"/>
                    <a:lumOff val="25000"/>
                  </a:schemeClr>
                </a:solidFill>
                <a:latin typeface="Novel Pro Light" panose="02000000000000000000"/>
                <a:cs typeface="Novel Pro"/>
              </a:rPr>
              <a:t>bezzwłocznie uzyskasz odpowiedź na ogólne pytania</a:t>
            </a:r>
          </a:p>
        </p:txBody>
      </p:sp>
      <p:sp>
        <p:nvSpPr>
          <p:cNvPr id="30" name="object 49"/>
          <p:cNvSpPr txBox="1"/>
          <p:nvPr/>
        </p:nvSpPr>
        <p:spPr>
          <a:xfrm>
            <a:off x="8691682" y="4345929"/>
            <a:ext cx="3142126" cy="1484326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r>
              <a:rPr lang="pl-PL" sz="1600" spc="6" dirty="0">
                <a:solidFill>
                  <a:schemeClr val="tx1">
                    <a:lumMod val="75000"/>
                    <a:lumOff val="25000"/>
                  </a:schemeClr>
                </a:solidFill>
                <a:latin typeface="Novel Pro Light" panose="02000000000000000000"/>
                <a:cs typeface="Novel Pro"/>
              </a:rPr>
              <a:t>Biuro Regionalne PARP </a:t>
            </a:r>
          </a:p>
          <a:p>
            <a:r>
              <a:rPr lang="pl-PL" sz="1600" spc="6" dirty="0">
                <a:solidFill>
                  <a:schemeClr val="tx1">
                    <a:lumMod val="75000"/>
                    <a:lumOff val="25000"/>
                  </a:schemeClr>
                </a:solidFill>
                <a:latin typeface="Novel Pro Light" panose="02000000000000000000"/>
                <a:cs typeface="Novel Pro"/>
              </a:rPr>
              <a:t>World Trade Center</a:t>
            </a:r>
          </a:p>
          <a:p>
            <a:r>
              <a:rPr lang="pl-PL" sz="1600" spc="6" dirty="0">
                <a:solidFill>
                  <a:schemeClr val="tx1">
                    <a:lumMod val="75000"/>
                    <a:lumOff val="25000"/>
                  </a:schemeClr>
                </a:solidFill>
                <a:latin typeface="Novel Pro Light" panose="02000000000000000000"/>
                <a:cs typeface="Novel Pro"/>
              </a:rPr>
              <a:t>ul. Bukowska 12 lok. 127, </a:t>
            </a:r>
          </a:p>
          <a:p>
            <a:r>
              <a:rPr lang="pl-PL" sz="1600" spc="6" dirty="0">
                <a:solidFill>
                  <a:schemeClr val="tx1">
                    <a:lumMod val="75000"/>
                    <a:lumOff val="25000"/>
                  </a:schemeClr>
                </a:solidFill>
                <a:latin typeface="Novel Pro Light" panose="02000000000000000000"/>
                <a:cs typeface="Novel Pro"/>
              </a:rPr>
              <a:t>60-810 Poznań</a:t>
            </a:r>
          </a:p>
          <a:p>
            <a:r>
              <a:rPr lang="pl-PL" sz="1600" spc="6" dirty="0">
                <a:solidFill>
                  <a:schemeClr val="tx1">
                    <a:lumMod val="75000"/>
                    <a:lumOff val="25000"/>
                  </a:schemeClr>
                </a:solidFill>
                <a:latin typeface="Novel Pro Light" panose="02000000000000000000"/>
                <a:cs typeface="Novel Pro"/>
              </a:rPr>
              <a:t>– od poniedziałku do piątku </a:t>
            </a:r>
            <a:br>
              <a:rPr lang="pl-PL" sz="1600" spc="6" dirty="0">
                <a:solidFill>
                  <a:schemeClr val="tx1">
                    <a:lumMod val="75000"/>
                    <a:lumOff val="25000"/>
                  </a:schemeClr>
                </a:solidFill>
                <a:latin typeface="Novel Pro Light" panose="02000000000000000000"/>
                <a:cs typeface="Novel Pro"/>
              </a:rPr>
            </a:br>
            <a:r>
              <a:rPr lang="pl-PL" sz="1600" spc="6" dirty="0">
                <a:solidFill>
                  <a:schemeClr val="tx1">
                    <a:lumMod val="75000"/>
                    <a:lumOff val="25000"/>
                  </a:schemeClr>
                </a:solidFill>
                <a:latin typeface="Novel Pro Light" panose="02000000000000000000"/>
                <a:cs typeface="Novel Pro"/>
              </a:rPr>
              <a:t>w godzinach od 8:30 do 16:30</a:t>
            </a:r>
          </a:p>
        </p:txBody>
      </p:sp>
      <p:sp>
        <p:nvSpPr>
          <p:cNvPr id="32" name="object 49"/>
          <p:cNvSpPr txBox="1"/>
          <p:nvPr/>
        </p:nvSpPr>
        <p:spPr>
          <a:xfrm>
            <a:off x="8691682" y="3980466"/>
            <a:ext cx="3597758" cy="270917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499"/>
              </a:lnSpc>
              <a:spcBef>
                <a:spcPts val="55"/>
              </a:spcBef>
            </a:pPr>
            <a:r>
              <a:rPr lang="pl-PL" sz="1698" spc="6" dirty="0">
                <a:solidFill>
                  <a:srgbClr val="C00000"/>
                </a:solidFill>
                <a:latin typeface="Novel Pro" panose="02000000000000000000" pitchFamily="50" charset="-18"/>
                <a:cs typeface="Novel Pro"/>
              </a:rPr>
              <a:t>Punkt informacyjny Poznań</a:t>
            </a:r>
          </a:p>
        </p:txBody>
      </p:sp>
      <p:sp>
        <p:nvSpPr>
          <p:cNvPr id="35" name="Блок-схема: процесс 34"/>
          <p:cNvSpPr/>
          <p:nvPr/>
        </p:nvSpPr>
        <p:spPr>
          <a:xfrm>
            <a:off x="428" y="0"/>
            <a:ext cx="12191144" cy="1026197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92"/>
          </a:p>
        </p:txBody>
      </p:sp>
      <p:sp>
        <p:nvSpPr>
          <p:cNvPr id="36" name="object 5"/>
          <p:cNvSpPr txBox="1">
            <a:spLocks/>
          </p:cNvSpPr>
          <p:nvPr/>
        </p:nvSpPr>
        <p:spPr>
          <a:xfrm>
            <a:off x="1336602" y="425496"/>
            <a:ext cx="9333965" cy="430485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 algn="ctr">
              <a:spcBef>
                <a:spcPts val="82"/>
              </a:spcBef>
            </a:pPr>
            <a:r>
              <a:rPr lang="pl-PL" sz="2729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Novel Pro Light" panose="02000000000000000000" pitchFamily="50" charset="-18"/>
                <a:cs typeface="Novel Pro"/>
              </a:rPr>
              <a:t>JESTEŚMY DOSTĘPNI</a:t>
            </a:r>
          </a:p>
        </p:txBody>
      </p:sp>
      <p:cxnSp>
        <p:nvCxnSpPr>
          <p:cNvPr id="37" name="Łącznik prosty 140"/>
          <p:cNvCxnSpPr/>
          <p:nvPr/>
        </p:nvCxnSpPr>
        <p:spPr>
          <a:xfrm flipV="1">
            <a:off x="428" y="1026197"/>
            <a:ext cx="12191144" cy="138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07" y="1576518"/>
            <a:ext cx="4083085" cy="2495218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DFE25660-1CF6-4726-846C-C1AB47F468C9}"/>
              </a:ext>
            </a:extLst>
          </p:cNvPr>
          <p:cNvSpPr/>
          <p:nvPr/>
        </p:nvSpPr>
        <p:spPr>
          <a:xfrm>
            <a:off x="8584866" y="3010511"/>
            <a:ext cx="2164247" cy="363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701" marR="3081">
              <a:lnSpc>
                <a:spcPct val="101499"/>
              </a:lnSpc>
              <a:spcBef>
                <a:spcPts val="55"/>
              </a:spcBef>
            </a:pPr>
            <a:r>
              <a:rPr lang="pl-PL" spc="6" dirty="0">
                <a:solidFill>
                  <a:srgbClr val="C00000"/>
                </a:solidFill>
                <a:latin typeface="Novel Pro" panose="02000000000000000000" pitchFamily="50" charset="-18"/>
                <a:cs typeface="Novel Pro"/>
              </a:rPr>
              <a:t>Zarezerwuj rozmowę</a:t>
            </a:r>
          </a:p>
        </p:txBody>
      </p:sp>
      <p:sp>
        <p:nvSpPr>
          <p:cNvPr id="29" name="object 49">
            <a:extLst>
              <a:ext uri="{FF2B5EF4-FFF2-40B4-BE49-F238E27FC236}">
                <a16:creationId xmlns:a16="http://schemas.microsoft.com/office/drawing/2014/main" id="{EB8A33C8-5AFC-4EE3-B322-148A6C8D8210}"/>
              </a:ext>
            </a:extLst>
          </p:cNvPr>
          <p:cNvSpPr txBox="1"/>
          <p:nvPr/>
        </p:nvSpPr>
        <p:spPr>
          <a:xfrm>
            <a:off x="8691682" y="3360556"/>
            <a:ext cx="2900483" cy="247642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499"/>
              </a:lnSpc>
              <a:spcBef>
                <a:spcPts val="55"/>
              </a:spcBef>
            </a:pPr>
            <a:r>
              <a:rPr lang="pl-PL" sz="1600" spc="6" dirty="0">
                <a:solidFill>
                  <a:schemeClr val="tx1">
                    <a:lumMod val="75000"/>
                    <a:lumOff val="25000"/>
                  </a:schemeClr>
                </a:solidFill>
                <a:latin typeface="Novel Pro Light" panose="02000000000000000000"/>
                <a:cs typeface="Novel Pro"/>
              </a:rPr>
              <a:t>Zamów rozmowę - oddzwonimy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F9B7AEF-6A07-4A1E-A234-D4881016B5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076" y="1794845"/>
            <a:ext cx="2907772" cy="1861573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4630E0C1-AD6E-4839-BD62-E2E02DAA85A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55" y="6029407"/>
            <a:ext cx="7045289" cy="79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05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a 59">
            <a:extLst>
              <a:ext uri="{FF2B5EF4-FFF2-40B4-BE49-F238E27FC236}">
                <a16:creationId xmlns:a16="http://schemas.microsoft.com/office/drawing/2014/main" id="{583981E1-F8EC-4CF0-8392-F470BFFBB234}"/>
              </a:ext>
            </a:extLst>
          </p:cNvPr>
          <p:cNvGrpSpPr/>
          <p:nvPr/>
        </p:nvGrpSpPr>
        <p:grpSpPr>
          <a:xfrm>
            <a:off x="31570" y="841283"/>
            <a:ext cx="12194995" cy="6021951"/>
            <a:chOff x="428" y="843619"/>
            <a:chExt cx="12194995" cy="6021951"/>
          </a:xfrm>
        </p:grpSpPr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02BA6574-6AE4-42E9-80C8-EE54F49C8C6F}"/>
                </a:ext>
              </a:extLst>
            </p:cNvPr>
            <p:cNvSpPr/>
            <p:nvPr/>
          </p:nvSpPr>
          <p:spPr>
            <a:xfrm>
              <a:off x="428" y="6803804"/>
              <a:ext cx="12194995" cy="61766"/>
            </a:xfrm>
            <a:prstGeom prst="rect">
              <a:avLst/>
            </a:prstGeom>
            <a:solidFill>
              <a:srgbClr val="00A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sp>
          <p:nvSpPr>
            <p:cNvPr id="44" name="object 5">
              <a:extLst>
                <a:ext uri="{FF2B5EF4-FFF2-40B4-BE49-F238E27FC236}">
                  <a16:creationId xmlns:a16="http://schemas.microsoft.com/office/drawing/2014/main" id="{2825BBC3-2C22-4EF9-BCEA-23BC4D8F9A9C}"/>
                </a:ext>
              </a:extLst>
            </p:cNvPr>
            <p:cNvSpPr txBox="1">
              <a:spLocks/>
            </p:cNvSpPr>
            <p:nvPr/>
          </p:nvSpPr>
          <p:spPr>
            <a:xfrm>
              <a:off x="6962467" y="843619"/>
              <a:ext cx="1944773" cy="287497"/>
            </a:xfrm>
            <a:prstGeom prst="rect">
              <a:avLst/>
            </a:prstGeom>
          </p:spPr>
          <p:txBody>
            <a:bodyPr vert="horz" wrap="square" lIns="0" tIns="10397" rIns="0" bIns="0" rtlCol="0">
              <a:spAutoFit/>
            </a:bodyPr>
            <a:lstStyle>
              <a:lvl1pPr>
                <a:defRPr sz="4100" b="1" i="0">
                  <a:solidFill>
                    <a:srgbClr val="AA1C2F"/>
                  </a:solidFill>
                  <a:latin typeface="Times New Roman"/>
                  <a:ea typeface="+mj-ea"/>
                  <a:cs typeface="Times New Roman"/>
                </a:defRPr>
              </a:lvl1pPr>
            </a:lstStyle>
            <a:p>
              <a:pPr marL="7701">
                <a:spcBef>
                  <a:spcPts val="82"/>
                </a:spcBef>
              </a:pPr>
              <a:endParaRPr lang="pl-PL" sz="1800" b="0" dirty="0">
                <a:solidFill>
                  <a:srgbClr val="00ABA4"/>
                </a:solidFill>
                <a:latin typeface="+mn-lt"/>
              </a:endParaRPr>
            </a:p>
          </p:txBody>
        </p:sp>
      </p:grpSp>
      <p:sp>
        <p:nvSpPr>
          <p:cNvPr id="26" name="Prostokąt 25">
            <a:extLst>
              <a:ext uri="{FF2B5EF4-FFF2-40B4-BE49-F238E27FC236}">
                <a16:creationId xmlns:a16="http://schemas.microsoft.com/office/drawing/2014/main" id="{89FE395B-4FAB-4274-AA8C-85F6EA995E1F}"/>
              </a:ext>
            </a:extLst>
          </p:cNvPr>
          <p:cNvSpPr/>
          <p:nvPr/>
        </p:nvSpPr>
        <p:spPr>
          <a:xfrm>
            <a:off x="-10695" y="-2156"/>
            <a:ext cx="12194995" cy="68004"/>
          </a:xfrm>
          <a:prstGeom prst="rect">
            <a:avLst/>
          </a:prstGeom>
          <a:solidFill>
            <a:srgbClr val="00A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92">
              <a:solidFill>
                <a:srgbClr val="C00000"/>
              </a:solidFill>
            </a:endParaRPr>
          </a:p>
        </p:txBody>
      </p:sp>
      <p:sp>
        <p:nvSpPr>
          <p:cNvPr id="33" name="object 5"/>
          <p:cNvSpPr txBox="1">
            <a:spLocks noGrp="1"/>
          </p:cNvSpPr>
          <p:nvPr>
            <p:ph type="title"/>
          </p:nvPr>
        </p:nvSpPr>
        <p:spPr>
          <a:xfrm>
            <a:off x="433975" y="1600486"/>
            <a:ext cx="6952246" cy="379830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pl-PL" sz="24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Ścieżka SMART – </a:t>
            </a:r>
            <a:r>
              <a:rPr lang="pl-PL" sz="2000" b="1" u="sng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Wsparcie dla przedsiębiorców </a:t>
            </a:r>
            <a:endParaRPr lang="pl-PL" sz="2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" name="Obraz 29">
            <a:extLst>
              <a:ext uri="{FF2B5EF4-FFF2-40B4-BE49-F238E27FC236}">
                <a16:creationId xmlns:a16="http://schemas.microsoft.com/office/drawing/2014/main" id="{6674DC11-BEE3-4815-8AB1-4730A5EB62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4" t="31388" r="20113" b="54910"/>
          <a:stretch/>
        </p:blipFill>
        <p:spPr>
          <a:xfrm>
            <a:off x="442508" y="224449"/>
            <a:ext cx="2702136" cy="874222"/>
          </a:xfrm>
          <a:prstGeom prst="rect">
            <a:avLst/>
          </a:prstGeom>
        </p:spPr>
      </p:pic>
      <p:pic>
        <p:nvPicPr>
          <p:cNvPr id="34" name="Obraz 19">
            <a:extLst>
              <a:ext uri="{FF2B5EF4-FFF2-40B4-BE49-F238E27FC236}">
                <a16:creationId xmlns:a16="http://schemas.microsoft.com/office/drawing/2014/main" id="{E770432C-76F3-4B52-A9FE-33C6384DFE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8" y="6010599"/>
            <a:ext cx="8037889" cy="726003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7078BECD-05AA-47AC-99C4-D10D2F2817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3" r="27898"/>
          <a:stretch/>
        </p:blipFill>
        <p:spPr>
          <a:xfrm>
            <a:off x="8696379" y="59790"/>
            <a:ext cx="3484470" cy="6726492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11CE9828-F650-42DB-AF4D-BEA30AA24194}"/>
              </a:ext>
            </a:extLst>
          </p:cNvPr>
          <p:cNvSpPr/>
          <p:nvPr/>
        </p:nvSpPr>
        <p:spPr>
          <a:xfrm>
            <a:off x="433975" y="2045182"/>
            <a:ext cx="7862532" cy="3384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l-PL" b="1" dirty="0"/>
              <a:t>Na co można otrzymać dofinansowanie</a:t>
            </a:r>
            <a:endParaRPr lang="pl-PL" dirty="0"/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Kompleksowe wsparcie działalności w szczególności w prowadzeniu działalności badawczo-rozwojowej i wdrażaniu innowacji opartych na wynikach prac B+R. Ponadto możliwe jest wsparcie zielonej i cyfrowej transformacji przedsiębiorstw, promocji zagranicznej produktów (wyrobów lub usług), ochrony własności przemysłowej i podnoszenia kompetencji pracowników.</a:t>
            </a:r>
          </a:p>
          <a:p>
            <a:endParaRPr lang="pl-PL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pl-PL" b="1" dirty="0"/>
              <a:t>Kto może się ubiegać o dofinansowanie</a:t>
            </a:r>
            <a:endParaRPr lang="pl-PL" dirty="0"/>
          </a:p>
          <a:p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Mikro-, mali i średni przedsiębiorcy prowadzący działalność na terenie Rzeczypospolitej Polskiej.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3940AC8-86ED-438A-A001-7C3E9BA97FEC}"/>
              </a:ext>
            </a:extLst>
          </p:cNvPr>
          <p:cNvSpPr/>
          <p:nvPr/>
        </p:nvSpPr>
        <p:spPr>
          <a:xfrm>
            <a:off x="442508" y="5116717"/>
            <a:ext cx="7470251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l-PL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Budżet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działania przeznaczony dla Beneficjentów PARP to </a:t>
            </a:r>
            <a:r>
              <a:rPr lang="pl-PL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2,4 mld euro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czyli ok. 11 mld zł, z czego na nabory ogłaszane w 2023 r. przeznaczono 6,7 mld zł.</a:t>
            </a:r>
            <a:endParaRPr lang="pl-PL" sz="160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875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a 59">
            <a:extLst>
              <a:ext uri="{FF2B5EF4-FFF2-40B4-BE49-F238E27FC236}">
                <a16:creationId xmlns:a16="http://schemas.microsoft.com/office/drawing/2014/main" id="{583981E1-F8EC-4CF0-8392-F470BFFBB234}"/>
              </a:ext>
            </a:extLst>
          </p:cNvPr>
          <p:cNvGrpSpPr/>
          <p:nvPr/>
        </p:nvGrpSpPr>
        <p:grpSpPr>
          <a:xfrm>
            <a:off x="31570" y="841283"/>
            <a:ext cx="12194995" cy="6021951"/>
            <a:chOff x="428" y="843619"/>
            <a:chExt cx="12194995" cy="6021951"/>
          </a:xfrm>
        </p:grpSpPr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02BA6574-6AE4-42E9-80C8-EE54F49C8C6F}"/>
                </a:ext>
              </a:extLst>
            </p:cNvPr>
            <p:cNvSpPr/>
            <p:nvPr/>
          </p:nvSpPr>
          <p:spPr>
            <a:xfrm>
              <a:off x="428" y="6803804"/>
              <a:ext cx="12194995" cy="61766"/>
            </a:xfrm>
            <a:prstGeom prst="rect">
              <a:avLst/>
            </a:prstGeom>
            <a:solidFill>
              <a:srgbClr val="00A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sp>
          <p:nvSpPr>
            <p:cNvPr id="44" name="object 5">
              <a:extLst>
                <a:ext uri="{FF2B5EF4-FFF2-40B4-BE49-F238E27FC236}">
                  <a16:creationId xmlns:a16="http://schemas.microsoft.com/office/drawing/2014/main" id="{2825BBC3-2C22-4EF9-BCEA-23BC4D8F9A9C}"/>
                </a:ext>
              </a:extLst>
            </p:cNvPr>
            <p:cNvSpPr txBox="1">
              <a:spLocks/>
            </p:cNvSpPr>
            <p:nvPr/>
          </p:nvSpPr>
          <p:spPr>
            <a:xfrm>
              <a:off x="6962467" y="843619"/>
              <a:ext cx="1944773" cy="287497"/>
            </a:xfrm>
            <a:prstGeom prst="rect">
              <a:avLst/>
            </a:prstGeom>
          </p:spPr>
          <p:txBody>
            <a:bodyPr vert="horz" wrap="square" lIns="0" tIns="10397" rIns="0" bIns="0" rtlCol="0">
              <a:spAutoFit/>
            </a:bodyPr>
            <a:lstStyle>
              <a:lvl1pPr>
                <a:defRPr sz="4100" b="1" i="0">
                  <a:solidFill>
                    <a:srgbClr val="AA1C2F"/>
                  </a:solidFill>
                  <a:latin typeface="Times New Roman"/>
                  <a:ea typeface="+mj-ea"/>
                  <a:cs typeface="Times New Roman"/>
                </a:defRPr>
              </a:lvl1pPr>
            </a:lstStyle>
            <a:p>
              <a:pPr marL="7701">
                <a:spcBef>
                  <a:spcPts val="82"/>
                </a:spcBef>
              </a:pPr>
              <a:endParaRPr lang="pl-PL" sz="1800" b="0" dirty="0">
                <a:solidFill>
                  <a:srgbClr val="00ABA4"/>
                </a:solidFill>
                <a:latin typeface="+mn-lt"/>
              </a:endParaRPr>
            </a:p>
          </p:txBody>
        </p:sp>
      </p:grpSp>
      <p:sp>
        <p:nvSpPr>
          <p:cNvPr id="26" name="Prostokąt 25">
            <a:extLst>
              <a:ext uri="{FF2B5EF4-FFF2-40B4-BE49-F238E27FC236}">
                <a16:creationId xmlns:a16="http://schemas.microsoft.com/office/drawing/2014/main" id="{89FE395B-4FAB-4274-AA8C-85F6EA995E1F}"/>
              </a:ext>
            </a:extLst>
          </p:cNvPr>
          <p:cNvSpPr/>
          <p:nvPr/>
        </p:nvSpPr>
        <p:spPr>
          <a:xfrm>
            <a:off x="-10695" y="-2156"/>
            <a:ext cx="12194995" cy="68004"/>
          </a:xfrm>
          <a:prstGeom prst="rect">
            <a:avLst/>
          </a:prstGeom>
          <a:solidFill>
            <a:srgbClr val="00A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92">
              <a:solidFill>
                <a:srgbClr val="C00000"/>
              </a:solidFill>
            </a:endParaRPr>
          </a:p>
        </p:txBody>
      </p:sp>
      <p:sp>
        <p:nvSpPr>
          <p:cNvPr id="33" name="object 5"/>
          <p:cNvSpPr txBox="1">
            <a:spLocks noGrp="1"/>
          </p:cNvSpPr>
          <p:nvPr>
            <p:ph type="title"/>
          </p:nvPr>
        </p:nvSpPr>
        <p:spPr>
          <a:xfrm>
            <a:off x="433975" y="1600486"/>
            <a:ext cx="6952246" cy="379830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pl-PL" sz="24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Ścieżka SMART – </a:t>
            </a:r>
            <a:r>
              <a:rPr lang="pl-PL" sz="2000" b="1" u="sng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Wsparcie dla przedsiębiorców </a:t>
            </a:r>
            <a:endParaRPr lang="pl-PL" sz="2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" name="Obraz 29">
            <a:extLst>
              <a:ext uri="{FF2B5EF4-FFF2-40B4-BE49-F238E27FC236}">
                <a16:creationId xmlns:a16="http://schemas.microsoft.com/office/drawing/2014/main" id="{6674DC11-BEE3-4815-8AB1-4730A5EB62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4" t="31388" r="20113" b="54910"/>
          <a:stretch/>
        </p:blipFill>
        <p:spPr>
          <a:xfrm>
            <a:off x="442508" y="224449"/>
            <a:ext cx="2702136" cy="874222"/>
          </a:xfrm>
          <a:prstGeom prst="rect">
            <a:avLst/>
          </a:prstGeom>
        </p:spPr>
      </p:pic>
      <p:pic>
        <p:nvPicPr>
          <p:cNvPr id="34" name="Obraz 19">
            <a:extLst>
              <a:ext uri="{FF2B5EF4-FFF2-40B4-BE49-F238E27FC236}">
                <a16:creationId xmlns:a16="http://schemas.microsoft.com/office/drawing/2014/main" id="{E770432C-76F3-4B52-A9FE-33C6384DFE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8" y="6010599"/>
            <a:ext cx="8037889" cy="726003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7078BECD-05AA-47AC-99C4-D10D2F2817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3" r="27898"/>
          <a:stretch/>
        </p:blipFill>
        <p:spPr>
          <a:xfrm>
            <a:off x="8696379" y="59790"/>
            <a:ext cx="3484470" cy="6726492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11CE9828-F650-42DB-AF4D-BEA30AA24194}"/>
              </a:ext>
            </a:extLst>
          </p:cNvPr>
          <p:cNvSpPr/>
          <p:nvPr/>
        </p:nvSpPr>
        <p:spPr>
          <a:xfrm>
            <a:off x="388777" y="2233239"/>
            <a:ext cx="7862532" cy="3133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l-PL" sz="2000" b="1" dirty="0">
                <a:solidFill>
                  <a:srgbClr val="C00000"/>
                </a:solidFill>
                <a:latin typeface="Novel Pro Light" panose="02000000000000000000" pitchFamily="50" charset="-18"/>
                <a:cs typeface="Novel Pro"/>
              </a:rPr>
              <a:t>https://www.parp.gov.pl/component/grants/grants/sciezka-smart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pl-PL" sz="16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Dokumenty do analizy: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Regulamin Wyboru Projektów (RWP)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Przewodnik kwalifikowalności wydatków (załącznik nr 2 do RWP)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Kryteria Wyboru Projektów – moduły (załącznik nr 3 do RWP)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Kryteria wyboru projektów – kryteria wspólne i rankingujące (załącznik nr 3 do RWP)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Wzór wniosku o dofinansowanie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Instrukcja wypełniania wniosku </a:t>
            </a:r>
          </a:p>
        </p:txBody>
      </p:sp>
    </p:spTree>
    <p:extLst>
      <p:ext uri="{BB962C8B-B14F-4D97-AF65-F5344CB8AC3E}">
        <p14:creationId xmlns:p14="http://schemas.microsoft.com/office/powerpoint/2010/main" val="3680960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a 59">
            <a:extLst>
              <a:ext uri="{FF2B5EF4-FFF2-40B4-BE49-F238E27FC236}">
                <a16:creationId xmlns:a16="http://schemas.microsoft.com/office/drawing/2014/main" id="{583981E1-F8EC-4CF0-8392-F470BFFBB234}"/>
              </a:ext>
            </a:extLst>
          </p:cNvPr>
          <p:cNvGrpSpPr/>
          <p:nvPr/>
        </p:nvGrpSpPr>
        <p:grpSpPr>
          <a:xfrm>
            <a:off x="31570" y="841283"/>
            <a:ext cx="12194995" cy="6021951"/>
            <a:chOff x="428" y="843619"/>
            <a:chExt cx="12194995" cy="6021951"/>
          </a:xfrm>
        </p:grpSpPr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02BA6574-6AE4-42E9-80C8-EE54F49C8C6F}"/>
                </a:ext>
              </a:extLst>
            </p:cNvPr>
            <p:cNvSpPr/>
            <p:nvPr/>
          </p:nvSpPr>
          <p:spPr>
            <a:xfrm>
              <a:off x="428" y="6803804"/>
              <a:ext cx="12194995" cy="61766"/>
            </a:xfrm>
            <a:prstGeom prst="rect">
              <a:avLst/>
            </a:prstGeom>
            <a:solidFill>
              <a:srgbClr val="00A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sp>
          <p:nvSpPr>
            <p:cNvPr id="44" name="object 5">
              <a:extLst>
                <a:ext uri="{FF2B5EF4-FFF2-40B4-BE49-F238E27FC236}">
                  <a16:creationId xmlns:a16="http://schemas.microsoft.com/office/drawing/2014/main" id="{2825BBC3-2C22-4EF9-BCEA-23BC4D8F9A9C}"/>
                </a:ext>
              </a:extLst>
            </p:cNvPr>
            <p:cNvSpPr txBox="1">
              <a:spLocks/>
            </p:cNvSpPr>
            <p:nvPr/>
          </p:nvSpPr>
          <p:spPr>
            <a:xfrm>
              <a:off x="6962467" y="843619"/>
              <a:ext cx="1944773" cy="287497"/>
            </a:xfrm>
            <a:prstGeom prst="rect">
              <a:avLst/>
            </a:prstGeom>
          </p:spPr>
          <p:txBody>
            <a:bodyPr vert="horz" wrap="square" lIns="0" tIns="10397" rIns="0" bIns="0" rtlCol="0">
              <a:spAutoFit/>
            </a:bodyPr>
            <a:lstStyle>
              <a:lvl1pPr>
                <a:defRPr sz="4100" b="1" i="0">
                  <a:solidFill>
                    <a:srgbClr val="AA1C2F"/>
                  </a:solidFill>
                  <a:latin typeface="Times New Roman"/>
                  <a:ea typeface="+mj-ea"/>
                  <a:cs typeface="Times New Roman"/>
                </a:defRPr>
              </a:lvl1pPr>
            </a:lstStyle>
            <a:p>
              <a:pPr marL="7701">
                <a:spcBef>
                  <a:spcPts val="82"/>
                </a:spcBef>
              </a:pPr>
              <a:endParaRPr lang="pl-PL" sz="1800" b="0" dirty="0">
                <a:solidFill>
                  <a:srgbClr val="00ABA4"/>
                </a:solidFill>
                <a:latin typeface="+mn-lt"/>
              </a:endParaRPr>
            </a:p>
          </p:txBody>
        </p:sp>
      </p:grpSp>
      <p:sp>
        <p:nvSpPr>
          <p:cNvPr id="26" name="Prostokąt 25">
            <a:extLst>
              <a:ext uri="{FF2B5EF4-FFF2-40B4-BE49-F238E27FC236}">
                <a16:creationId xmlns:a16="http://schemas.microsoft.com/office/drawing/2014/main" id="{89FE395B-4FAB-4274-AA8C-85F6EA995E1F}"/>
              </a:ext>
            </a:extLst>
          </p:cNvPr>
          <p:cNvSpPr/>
          <p:nvPr/>
        </p:nvSpPr>
        <p:spPr>
          <a:xfrm>
            <a:off x="-10695" y="-2156"/>
            <a:ext cx="12194995" cy="68004"/>
          </a:xfrm>
          <a:prstGeom prst="rect">
            <a:avLst/>
          </a:prstGeom>
          <a:solidFill>
            <a:srgbClr val="00A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92">
              <a:solidFill>
                <a:srgbClr val="C00000"/>
              </a:solidFill>
            </a:endParaRP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6D8F997C-1B57-435D-B215-44E1E1643BA8}"/>
              </a:ext>
            </a:extLst>
          </p:cNvPr>
          <p:cNvSpPr txBox="1">
            <a:spLocks/>
          </p:cNvSpPr>
          <p:nvPr/>
        </p:nvSpPr>
        <p:spPr>
          <a:xfrm>
            <a:off x="424424" y="1493014"/>
            <a:ext cx="6569185" cy="854319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>
              <a:spcBef>
                <a:spcPts val="82"/>
              </a:spcBef>
            </a:pPr>
            <a:r>
              <a:rPr lang="pl-PL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Wsparcie finansowe dla przedsiębiorców MŚP i ich konsorcjów na kompleksowe projekty badawczo-rozwojowo-inwestycyjne.</a:t>
            </a:r>
          </a:p>
          <a:p>
            <a:pPr marL="7701">
              <a:spcBef>
                <a:spcPts val="82"/>
              </a:spcBef>
            </a:pPr>
            <a:r>
              <a:rPr lang="pl-PL" sz="1800" b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Realizacja projektów składających się z wybranych modułów.</a:t>
            </a:r>
          </a:p>
        </p:txBody>
      </p:sp>
      <p:sp>
        <p:nvSpPr>
          <p:cNvPr id="33" name="object 5"/>
          <p:cNvSpPr txBox="1">
            <a:spLocks noGrp="1"/>
          </p:cNvSpPr>
          <p:nvPr>
            <p:ph type="title"/>
          </p:nvPr>
        </p:nvSpPr>
        <p:spPr>
          <a:xfrm>
            <a:off x="3486368" y="429020"/>
            <a:ext cx="2051987" cy="379830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pl-PL" sz="24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Ścieżka SMART </a:t>
            </a:r>
            <a:endParaRPr lang="pl-PL" sz="2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1" name="object 5">
            <a:extLst>
              <a:ext uri="{FF2B5EF4-FFF2-40B4-BE49-F238E27FC236}">
                <a16:creationId xmlns:a16="http://schemas.microsoft.com/office/drawing/2014/main" id="{7911453C-0DCF-41A5-8E6C-C8EE21AC2402}"/>
              </a:ext>
            </a:extLst>
          </p:cNvPr>
          <p:cNvSpPr txBox="1">
            <a:spLocks/>
          </p:cNvSpPr>
          <p:nvPr/>
        </p:nvSpPr>
        <p:spPr>
          <a:xfrm>
            <a:off x="4675207" y="2590342"/>
            <a:ext cx="3484470" cy="2026435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>
              <a:spcBef>
                <a:spcPts val="82"/>
              </a:spcBef>
            </a:pPr>
            <a:r>
              <a:rPr lang="pl-PL" sz="18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Ogłoszenie 1 nabór - </a:t>
            </a:r>
            <a:r>
              <a:rPr lang="pl-PL" sz="1800" b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7.02.2023 </a:t>
            </a:r>
            <a:r>
              <a:rPr lang="pl-PL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</a:p>
          <a:p>
            <a:pPr marL="7701">
              <a:spcBef>
                <a:spcPts val="82"/>
              </a:spcBef>
            </a:pPr>
            <a:r>
              <a:rPr lang="pl-PL" sz="1800" b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Start - </a:t>
            </a:r>
            <a:r>
              <a:rPr lang="pl-PL" sz="1800" b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21.02.2023</a:t>
            </a:r>
            <a:r>
              <a:rPr lang="pl-PL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</a:p>
          <a:p>
            <a:pPr marL="7701">
              <a:spcBef>
                <a:spcPts val="82"/>
              </a:spcBef>
            </a:pPr>
            <a:r>
              <a:rPr lang="pl-PL" sz="1800" dirty="0">
                <a:solidFill>
                  <a:srgbClr val="C00000"/>
                </a:solidFill>
                <a:latin typeface="+mj-lt"/>
              </a:rPr>
              <a:t>Zakończenie</a:t>
            </a:r>
            <a:r>
              <a:rPr lang="pl-PL" sz="1800" b="0" dirty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pl-PL" sz="1800" b="0" dirty="0">
                <a:solidFill>
                  <a:srgbClr val="C00000"/>
                </a:solidFill>
                <a:latin typeface="+mn-lt"/>
              </a:rPr>
              <a:t>09.05.2023 </a:t>
            </a:r>
            <a:endParaRPr lang="pl-PL" sz="1800" dirty="0">
              <a:solidFill>
                <a:srgbClr val="C00000"/>
              </a:solidFill>
              <a:latin typeface="+mj-lt"/>
            </a:endParaRPr>
          </a:p>
          <a:p>
            <a:pPr marL="7701">
              <a:spcBef>
                <a:spcPts val="82"/>
              </a:spcBef>
            </a:pPr>
            <a:endParaRPr lang="pl-PL" sz="1800" dirty="0">
              <a:solidFill>
                <a:srgbClr val="C00000"/>
              </a:solidFill>
              <a:latin typeface="+mj-lt"/>
            </a:endParaRPr>
          </a:p>
          <a:p>
            <a:pPr marL="7701">
              <a:spcBef>
                <a:spcPts val="82"/>
              </a:spcBef>
            </a:pPr>
            <a:r>
              <a:rPr lang="pl-PL" sz="1800" b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Ogłoszenie 2 nabór </a:t>
            </a:r>
            <a:r>
              <a:rPr lang="pl-PL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– 30.03.2023</a:t>
            </a:r>
          </a:p>
          <a:p>
            <a:pPr marL="7701">
              <a:spcBef>
                <a:spcPts val="82"/>
              </a:spcBef>
            </a:pPr>
            <a:r>
              <a:rPr lang="pl-PL" sz="1800" b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Start</a:t>
            </a:r>
            <a:r>
              <a:rPr lang="pl-PL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- 10.05.2023</a:t>
            </a:r>
          </a:p>
          <a:p>
            <a:pPr marL="7701">
              <a:spcBef>
                <a:spcPts val="82"/>
              </a:spcBef>
            </a:pPr>
            <a:r>
              <a:rPr lang="pl-PL" sz="1800" dirty="0">
                <a:solidFill>
                  <a:srgbClr val="C00000"/>
                </a:solidFill>
                <a:latin typeface="+mj-lt"/>
              </a:rPr>
              <a:t>Zakończenie - 30.06.2023</a:t>
            </a:r>
          </a:p>
        </p:txBody>
      </p:sp>
      <p:sp>
        <p:nvSpPr>
          <p:cNvPr id="46" name="object 5">
            <a:extLst>
              <a:ext uri="{FF2B5EF4-FFF2-40B4-BE49-F238E27FC236}">
                <a16:creationId xmlns:a16="http://schemas.microsoft.com/office/drawing/2014/main" id="{79E937B4-56EB-40C7-B906-AF6B71009767}"/>
              </a:ext>
            </a:extLst>
          </p:cNvPr>
          <p:cNvSpPr txBox="1">
            <a:spLocks/>
          </p:cNvSpPr>
          <p:nvPr/>
        </p:nvSpPr>
        <p:spPr>
          <a:xfrm>
            <a:off x="2083925" y="2525837"/>
            <a:ext cx="3794021" cy="1703270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29345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8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Infrastruktura B+R</a:t>
            </a:r>
          </a:p>
          <a:p>
            <a:pPr marL="29345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8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Cyfryzacja</a:t>
            </a:r>
          </a:p>
          <a:p>
            <a:pPr marL="29345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8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Zazielenianie</a:t>
            </a:r>
          </a:p>
          <a:p>
            <a:pPr marL="29345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8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Internacjonalizacja</a:t>
            </a:r>
          </a:p>
          <a:p>
            <a:pPr marL="29345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8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Kompetencje</a:t>
            </a: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042D0C35-2C1D-4307-9DE4-701F5C6595D5}"/>
              </a:ext>
            </a:extLst>
          </p:cNvPr>
          <p:cNvSpPr/>
          <p:nvPr/>
        </p:nvSpPr>
        <p:spPr>
          <a:xfrm>
            <a:off x="462343" y="2574091"/>
            <a:ext cx="15255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C00000"/>
                </a:solidFill>
              </a:rPr>
              <a:t>B+R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C00000"/>
                </a:solidFill>
              </a:rPr>
              <a:t>Wdrożenie </a:t>
            </a:r>
            <a:br>
              <a:rPr lang="pl-PL" dirty="0">
                <a:solidFill>
                  <a:srgbClr val="C00000"/>
                </a:solidFill>
              </a:rPr>
            </a:br>
            <a:r>
              <a:rPr lang="pl-PL" dirty="0">
                <a:solidFill>
                  <a:srgbClr val="C00000"/>
                </a:solidFill>
              </a:rPr>
              <a:t>innowacji</a:t>
            </a:r>
          </a:p>
          <a:p>
            <a:r>
              <a:rPr lang="pl-PL" dirty="0">
                <a:solidFill>
                  <a:srgbClr val="C00000"/>
                </a:solidFill>
              </a:rPr>
              <a:t>	</a:t>
            </a:r>
          </a:p>
        </p:txBody>
      </p:sp>
      <p:pic>
        <p:nvPicPr>
          <p:cNvPr id="30" name="Obraz 29">
            <a:extLst>
              <a:ext uri="{FF2B5EF4-FFF2-40B4-BE49-F238E27FC236}">
                <a16:creationId xmlns:a16="http://schemas.microsoft.com/office/drawing/2014/main" id="{6674DC11-BEE3-4815-8AB1-4730A5EB62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4" t="31388" r="20113" b="54910"/>
          <a:stretch/>
        </p:blipFill>
        <p:spPr>
          <a:xfrm>
            <a:off x="442508" y="224449"/>
            <a:ext cx="2702136" cy="874222"/>
          </a:xfrm>
          <a:prstGeom prst="rect">
            <a:avLst/>
          </a:prstGeom>
        </p:spPr>
      </p:pic>
      <p:pic>
        <p:nvPicPr>
          <p:cNvPr id="34" name="Obraz 19">
            <a:extLst>
              <a:ext uri="{FF2B5EF4-FFF2-40B4-BE49-F238E27FC236}">
                <a16:creationId xmlns:a16="http://schemas.microsoft.com/office/drawing/2014/main" id="{E770432C-76F3-4B52-A9FE-33C6384DFE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8" y="6010599"/>
            <a:ext cx="8037889" cy="726003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7078BECD-05AA-47AC-99C4-D10D2F2817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3" r="27898"/>
          <a:stretch/>
        </p:blipFill>
        <p:spPr>
          <a:xfrm>
            <a:off x="8696379" y="59790"/>
            <a:ext cx="3484470" cy="672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36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>
            <a:extLst>
              <a:ext uri="{FF2B5EF4-FFF2-40B4-BE49-F238E27FC236}">
                <a16:creationId xmlns:a16="http://schemas.microsoft.com/office/drawing/2014/main" id="{A2F65198-A565-4D75-ACFE-EC0D5A3C05D8}"/>
              </a:ext>
            </a:extLst>
          </p:cNvPr>
          <p:cNvGrpSpPr/>
          <p:nvPr/>
        </p:nvGrpSpPr>
        <p:grpSpPr>
          <a:xfrm>
            <a:off x="-10695" y="-2156"/>
            <a:ext cx="12237260" cy="6865390"/>
            <a:chOff x="-10695" y="-2156"/>
            <a:chExt cx="12237260" cy="6865390"/>
          </a:xfrm>
        </p:grpSpPr>
        <p:grpSp>
          <p:nvGrpSpPr>
            <p:cNvPr id="28" name="Grupa 27">
              <a:extLst>
                <a:ext uri="{FF2B5EF4-FFF2-40B4-BE49-F238E27FC236}">
                  <a16:creationId xmlns:a16="http://schemas.microsoft.com/office/drawing/2014/main" id="{6EF36C76-CC11-4854-A6D1-CA98A8DF83ED}"/>
                </a:ext>
              </a:extLst>
            </p:cNvPr>
            <p:cNvGrpSpPr/>
            <p:nvPr/>
          </p:nvGrpSpPr>
          <p:grpSpPr>
            <a:xfrm>
              <a:off x="31570" y="841283"/>
              <a:ext cx="12194995" cy="6021951"/>
              <a:chOff x="428" y="843619"/>
              <a:chExt cx="12194995" cy="6021951"/>
            </a:xfrm>
          </p:grpSpPr>
          <p:sp>
            <p:nvSpPr>
              <p:cNvPr id="32" name="Prostokąt 31">
                <a:extLst>
                  <a:ext uri="{FF2B5EF4-FFF2-40B4-BE49-F238E27FC236}">
                    <a16:creationId xmlns:a16="http://schemas.microsoft.com/office/drawing/2014/main" id="{3FAA768C-9910-45FF-90EA-B23368DD85FA}"/>
                  </a:ext>
                </a:extLst>
              </p:cNvPr>
              <p:cNvSpPr/>
              <p:nvPr/>
            </p:nvSpPr>
            <p:spPr>
              <a:xfrm>
                <a:off x="428" y="6803804"/>
                <a:ext cx="12194995" cy="61766"/>
              </a:xfrm>
              <a:prstGeom prst="rect">
                <a:avLst/>
              </a:prstGeom>
              <a:solidFill>
                <a:srgbClr val="00A4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092">
                  <a:solidFill>
                    <a:srgbClr val="C00000"/>
                  </a:solidFill>
                </a:endParaRPr>
              </a:p>
            </p:txBody>
          </p:sp>
          <p:sp>
            <p:nvSpPr>
              <p:cNvPr id="33" name="object 5">
                <a:extLst>
                  <a:ext uri="{FF2B5EF4-FFF2-40B4-BE49-F238E27FC236}">
                    <a16:creationId xmlns:a16="http://schemas.microsoft.com/office/drawing/2014/main" id="{20B8C727-C991-4E62-8766-29F9C3F8FB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62467" y="843619"/>
                <a:ext cx="1944773" cy="287497"/>
              </a:xfrm>
              <a:prstGeom prst="rect">
                <a:avLst/>
              </a:prstGeom>
            </p:spPr>
            <p:txBody>
              <a:bodyPr vert="horz" wrap="square" lIns="0" tIns="10397" rIns="0" bIns="0" rtlCol="0">
                <a:spAutoFit/>
              </a:bodyPr>
              <a:lstStyle>
                <a:lvl1pPr>
                  <a:defRPr sz="4100" b="1" i="0">
                    <a:solidFill>
                      <a:srgbClr val="AA1C2F"/>
                    </a:solidFill>
                    <a:latin typeface="Times New Roman"/>
                    <a:ea typeface="+mj-ea"/>
                    <a:cs typeface="Times New Roman"/>
                  </a:defRPr>
                </a:lvl1pPr>
              </a:lstStyle>
              <a:p>
                <a:pPr marL="7701">
                  <a:spcBef>
                    <a:spcPts val="82"/>
                  </a:spcBef>
                </a:pPr>
                <a:endParaRPr lang="pl-PL" sz="1800" b="0" dirty="0">
                  <a:solidFill>
                    <a:srgbClr val="00ABA4"/>
                  </a:solidFill>
                  <a:latin typeface="+mn-lt"/>
                </a:endParaRPr>
              </a:p>
            </p:txBody>
          </p:sp>
        </p:grpSp>
        <p:sp>
          <p:nvSpPr>
            <p:cNvPr id="29" name="Prostokąt 28">
              <a:extLst>
                <a:ext uri="{FF2B5EF4-FFF2-40B4-BE49-F238E27FC236}">
                  <a16:creationId xmlns:a16="http://schemas.microsoft.com/office/drawing/2014/main" id="{2F39F2FC-C3B0-43F9-BEB0-09E9B779E4C3}"/>
                </a:ext>
              </a:extLst>
            </p:cNvPr>
            <p:cNvSpPr/>
            <p:nvPr/>
          </p:nvSpPr>
          <p:spPr>
            <a:xfrm>
              <a:off x="-10695" y="-2156"/>
              <a:ext cx="12194995" cy="68004"/>
            </a:xfrm>
            <a:prstGeom prst="rect">
              <a:avLst/>
            </a:prstGeom>
            <a:solidFill>
              <a:srgbClr val="00A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pic>
          <p:nvPicPr>
            <p:cNvPr id="30" name="Obraz 19">
              <a:extLst>
                <a:ext uri="{FF2B5EF4-FFF2-40B4-BE49-F238E27FC236}">
                  <a16:creationId xmlns:a16="http://schemas.microsoft.com/office/drawing/2014/main" id="{F89EEEDB-BC06-440B-935E-36581F04A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18" y="6010599"/>
              <a:ext cx="8037889" cy="726003"/>
            </a:xfrm>
            <a:prstGeom prst="rect">
              <a:avLst/>
            </a:prstGeom>
          </p:spPr>
        </p:pic>
        <p:pic>
          <p:nvPicPr>
            <p:cNvPr id="34" name="Obraz 33">
              <a:extLst>
                <a:ext uri="{FF2B5EF4-FFF2-40B4-BE49-F238E27FC236}">
                  <a16:creationId xmlns:a16="http://schemas.microsoft.com/office/drawing/2014/main" id="{BDAEA3AD-EE8E-4ABE-B1D3-FB569B622E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84" t="31388" r="20113" b="54910"/>
            <a:stretch/>
          </p:blipFill>
          <p:spPr>
            <a:xfrm>
              <a:off x="442508" y="224449"/>
              <a:ext cx="2702136" cy="874222"/>
            </a:xfrm>
            <a:prstGeom prst="rect">
              <a:avLst/>
            </a:prstGeom>
          </p:spPr>
        </p:pic>
      </p:grpSp>
      <p:sp>
        <p:nvSpPr>
          <p:cNvPr id="37" name="Prostokąt 40">
            <a:extLst>
              <a:ext uri="{FF2B5EF4-FFF2-40B4-BE49-F238E27FC236}">
                <a16:creationId xmlns:a16="http://schemas.microsoft.com/office/drawing/2014/main" id="{9E835DE2-1B55-46B4-99FF-D13779EA06D2}"/>
              </a:ext>
            </a:extLst>
          </p:cNvPr>
          <p:cNvSpPr/>
          <p:nvPr/>
        </p:nvSpPr>
        <p:spPr>
          <a:xfrm>
            <a:off x="258618" y="1232164"/>
            <a:ext cx="6470215" cy="427133"/>
          </a:xfrm>
          <a:custGeom>
            <a:avLst/>
            <a:gdLst>
              <a:gd name="connsiteX0" fmla="*/ 0 w 7294467"/>
              <a:gd name="connsiteY0" fmla="*/ 0 h 414607"/>
              <a:gd name="connsiteX1" fmla="*/ 7294467 w 7294467"/>
              <a:gd name="connsiteY1" fmla="*/ 0 h 414607"/>
              <a:gd name="connsiteX2" fmla="*/ 7294467 w 7294467"/>
              <a:gd name="connsiteY2" fmla="*/ 414607 h 414607"/>
              <a:gd name="connsiteX3" fmla="*/ 0 w 7294467"/>
              <a:gd name="connsiteY3" fmla="*/ 414607 h 414607"/>
              <a:gd name="connsiteX4" fmla="*/ 0 w 7294467"/>
              <a:gd name="connsiteY4" fmla="*/ 0 h 414607"/>
              <a:gd name="connsiteX0" fmla="*/ 0 w 7519935"/>
              <a:gd name="connsiteY0" fmla="*/ 0 h 427133"/>
              <a:gd name="connsiteX1" fmla="*/ 7294467 w 7519935"/>
              <a:gd name="connsiteY1" fmla="*/ 0 h 427133"/>
              <a:gd name="connsiteX2" fmla="*/ 7519935 w 7519935"/>
              <a:gd name="connsiteY2" fmla="*/ 427133 h 427133"/>
              <a:gd name="connsiteX3" fmla="*/ 0 w 7519935"/>
              <a:gd name="connsiteY3" fmla="*/ 414607 h 427133"/>
              <a:gd name="connsiteX4" fmla="*/ 0 w 7519935"/>
              <a:gd name="connsiteY4" fmla="*/ 0 h 42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935" h="427133">
                <a:moveTo>
                  <a:pt x="0" y="0"/>
                </a:moveTo>
                <a:lnTo>
                  <a:pt x="7294467" y="0"/>
                </a:lnTo>
                <a:lnTo>
                  <a:pt x="7519935" y="427133"/>
                </a:lnTo>
                <a:lnTo>
                  <a:pt x="0" y="41460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009DA249-16FA-4145-907C-04F96879EDD1}"/>
              </a:ext>
            </a:extLst>
          </p:cNvPr>
          <p:cNvSpPr txBox="1">
            <a:spLocks/>
          </p:cNvSpPr>
          <p:nvPr/>
        </p:nvSpPr>
        <p:spPr>
          <a:xfrm>
            <a:off x="442508" y="1314981"/>
            <a:ext cx="6569185" cy="287497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>
              <a:spcBef>
                <a:spcPts val="82"/>
              </a:spcBef>
            </a:pPr>
            <a:r>
              <a:rPr lang="pl-PL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Moduł B+R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0F764CD9-2E0D-4382-9438-13619B39A0DE}"/>
              </a:ext>
            </a:extLst>
          </p:cNvPr>
          <p:cNvSpPr/>
          <p:nvPr/>
        </p:nvSpPr>
        <p:spPr>
          <a:xfrm>
            <a:off x="289317" y="1602939"/>
            <a:ext cx="839131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Finasowanie kosztów związanych z wszystkimi lub wybranymi elementami procesu badawczego tj.: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badania przemysłowe i eksperymentalne prace rozwojowe albo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eksperymentalne prace rozwojowe,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w tym tworzenie demonstratora/prototypu, testowanie go (również z zaangażowaniem odbiorców ostatecznych)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Dopuszczalna jest wielokrotna realizacja niektórych etapów badań i prac rozwojowych, jeśli będzie to niezbędne dla uzyskania efektów możliwych do komercjalizacji.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Efektem modułu B+R powinno być opracowanie, </a:t>
            </a:r>
            <a:r>
              <a:rPr lang="pl-PL" sz="1600" dirty="0">
                <a:solidFill>
                  <a:srgbClr val="FF0000"/>
                </a:solidFill>
              </a:rPr>
              <a:t>możliwego do wdrożenia w działalności gospodarczej, innowacyjnego na poziomie kraju rozwiązania (produktu, procesu).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Dotacja bezzwrotna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Dofinansowanie – w zależności od statusu przedsiębiorstwa – do 80% kosztów badań przemysłowych i do 60% kosztów prac rozwojowych.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W przypadku, gdy projekt składa się z większej liczby modułów niż tylko moduł B+R musi stanowić on co najmniej 20% kosztów kwalifikowalnych przedsięwzięcia.</a:t>
            </a:r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56FA91A-ACA9-481B-8F16-6BEDDAF01EE3}"/>
              </a:ext>
            </a:extLst>
          </p:cNvPr>
          <p:cNvSpPr/>
          <p:nvPr/>
        </p:nvSpPr>
        <p:spPr>
          <a:xfrm>
            <a:off x="4080996" y="1211469"/>
            <a:ext cx="2407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C00000"/>
                </a:solidFill>
              </a:rPr>
              <a:t>moduł obligatoryjny </a:t>
            </a: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443B79D0-24BB-4554-80BF-51BD3507C5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33091" y="406629"/>
            <a:ext cx="1921102" cy="379830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pl-PL" sz="24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Ścieżka SMART </a:t>
            </a:r>
            <a:r>
              <a:rPr lang="pl-PL" sz="2000" b="1" u="sng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pl-PL" sz="2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5" name="Obraz 34">
            <a:extLst>
              <a:ext uri="{FF2B5EF4-FFF2-40B4-BE49-F238E27FC236}">
                <a16:creationId xmlns:a16="http://schemas.microsoft.com/office/drawing/2014/main" id="{5BC588F5-F988-4672-A652-DB122C1FBE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0" r="40637"/>
          <a:stretch/>
        </p:blipFill>
        <p:spPr>
          <a:xfrm>
            <a:off x="8938381" y="55468"/>
            <a:ext cx="3253619" cy="674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78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5">
            <a:extLst>
              <a:ext uri="{FF2B5EF4-FFF2-40B4-BE49-F238E27FC236}">
                <a16:creationId xmlns:a16="http://schemas.microsoft.com/office/drawing/2014/main" id="{00915B71-2CF7-4800-8BBC-CCE655F317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5" r="33389"/>
          <a:stretch/>
        </p:blipFill>
        <p:spPr>
          <a:xfrm>
            <a:off x="8820615" y="65848"/>
            <a:ext cx="3371385" cy="6735620"/>
          </a:xfrm>
          <a:prstGeom prst="rect">
            <a:avLst/>
          </a:prstGeom>
        </p:spPr>
      </p:pic>
      <p:sp>
        <p:nvSpPr>
          <p:cNvPr id="37" name="Prostokąt 40">
            <a:extLst>
              <a:ext uri="{FF2B5EF4-FFF2-40B4-BE49-F238E27FC236}">
                <a16:creationId xmlns:a16="http://schemas.microsoft.com/office/drawing/2014/main" id="{9E835DE2-1B55-46B4-99FF-D13779EA06D2}"/>
              </a:ext>
            </a:extLst>
          </p:cNvPr>
          <p:cNvSpPr/>
          <p:nvPr/>
        </p:nvSpPr>
        <p:spPr>
          <a:xfrm>
            <a:off x="289136" y="1437108"/>
            <a:ext cx="6470215" cy="427133"/>
          </a:xfrm>
          <a:custGeom>
            <a:avLst/>
            <a:gdLst>
              <a:gd name="connsiteX0" fmla="*/ 0 w 7294467"/>
              <a:gd name="connsiteY0" fmla="*/ 0 h 414607"/>
              <a:gd name="connsiteX1" fmla="*/ 7294467 w 7294467"/>
              <a:gd name="connsiteY1" fmla="*/ 0 h 414607"/>
              <a:gd name="connsiteX2" fmla="*/ 7294467 w 7294467"/>
              <a:gd name="connsiteY2" fmla="*/ 414607 h 414607"/>
              <a:gd name="connsiteX3" fmla="*/ 0 w 7294467"/>
              <a:gd name="connsiteY3" fmla="*/ 414607 h 414607"/>
              <a:gd name="connsiteX4" fmla="*/ 0 w 7294467"/>
              <a:gd name="connsiteY4" fmla="*/ 0 h 414607"/>
              <a:gd name="connsiteX0" fmla="*/ 0 w 7519935"/>
              <a:gd name="connsiteY0" fmla="*/ 0 h 427133"/>
              <a:gd name="connsiteX1" fmla="*/ 7294467 w 7519935"/>
              <a:gd name="connsiteY1" fmla="*/ 0 h 427133"/>
              <a:gd name="connsiteX2" fmla="*/ 7519935 w 7519935"/>
              <a:gd name="connsiteY2" fmla="*/ 427133 h 427133"/>
              <a:gd name="connsiteX3" fmla="*/ 0 w 7519935"/>
              <a:gd name="connsiteY3" fmla="*/ 414607 h 427133"/>
              <a:gd name="connsiteX4" fmla="*/ 0 w 7519935"/>
              <a:gd name="connsiteY4" fmla="*/ 0 h 42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935" h="427133">
                <a:moveTo>
                  <a:pt x="0" y="0"/>
                </a:moveTo>
                <a:lnTo>
                  <a:pt x="7294467" y="0"/>
                </a:lnTo>
                <a:lnTo>
                  <a:pt x="7519935" y="427133"/>
                </a:lnTo>
                <a:lnTo>
                  <a:pt x="0" y="41460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009DA249-16FA-4145-907C-04F96879EDD1}"/>
              </a:ext>
            </a:extLst>
          </p:cNvPr>
          <p:cNvSpPr txBox="1">
            <a:spLocks/>
          </p:cNvSpPr>
          <p:nvPr/>
        </p:nvSpPr>
        <p:spPr>
          <a:xfrm>
            <a:off x="442508" y="1367382"/>
            <a:ext cx="6569185" cy="287497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>
              <a:spcBef>
                <a:spcPts val="82"/>
              </a:spcBef>
            </a:pPr>
            <a:r>
              <a:rPr lang="pl-PL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Wdrożenie innowacji 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0F764CD9-2E0D-4382-9438-13619B39A0DE}"/>
              </a:ext>
            </a:extLst>
          </p:cNvPr>
          <p:cNvSpPr/>
          <p:nvPr/>
        </p:nvSpPr>
        <p:spPr>
          <a:xfrm>
            <a:off x="258618" y="1905179"/>
            <a:ext cx="75519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Finansowanie kosztów wdrożenia wyników prac B+R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, w formie innowacyjnych rozwiązań (produktów lub procesów), spójnych z obszarami Krajowych Inteligentnych Specjalizacji, a także innych kosztów bezpośrednio związanych z tymi wdrożeniami.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Prace B+R mogą być dofinansowane w module B+R albo zrealizowane lub kupione wcześniej. Muszą być kluczowe dla wdrożenia innowacyjnego produktu lub procesu.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Finansowanie w formie dotacji warunkowej (częściowo zwrotnej).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Dotacja warunkowa – częściowo zwrotna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Dofinansowanie do 70% kosztów netto – w zależności od statusu przedsiębiorstwa i lokalizacji inwestycji – zgodnie z</a:t>
            </a:r>
            <a:r>
              <a:rPr lang="pl-PL" dirty="0"/>
              <a:t> </a:t>
            </a:r>
            <a:r>
              <a:rPr lang="pl-PL" b="1" dirty="0">
                <a:hlinkClick r:id="rId4"/>
              </a:rPr>
              <a:t>mapą pomocy regionalnej na lata 2022-2027</a:t>
            </a:r>
            <a:r>
              <a:rPr lang="pl-PL" dirty="0"/>
              <a:t>.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56FA91A-ACA9-481B-8F16-6BEDDAF01EE3}"/>
              </a:ext>
            </a:extLst>
          </p:cNvPr>
          <p:cNvSpPr/>
          <p:nvPr/>
        </p:nvSpPr>
        <p:spPr>
          <a:xfrm>
            <a:off x="4208308" y="1400276"/>
            <a:ext cx="2407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C00000"/>
                </a:solidFill>
              </a:rPr>
              <a:t>moduł obligatoryjny </a:t>
            </a: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CA518F33-99C8-4BEF-9F48-3D4D17A1A2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71386" y="351068"/>
            <a:ext cx="1822587" cy="379830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pl-PL" sz="24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Ścieżka SMART</a:t>
            </a:r>
            <a:r>
              <a:rPr lang="pl-PL" sz="2000" b="1" u="sng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pl-PL" sz="2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1BED69AD-1115-45AF-830E-8AE7AD3BE1AC}"/>
              </a:ext>
            </a:extLst>
          </p:cNvPr>
          <p:cNvGrpSpPr/>
          <p:nvPr/>
        </p:nvGrpSpPr>
        <p:grpSpPr>
          <a:xfrm>
            <a:off x="-22630" y="-63922"/>
            <a:ext cx="12237260" cy="6865390"/>
            <a:chOff x="-10695" y="-2156"/>
            <a:chExt cx="12237260" cy="6865390"/>
          </a:xfrm>
        </p:grpSpPr>
        <p:grpSp>
          <p:nvGrpSpPr>
            <p:cNvPr id="28" name="Grupa 27">
              <a:extLst>
                <a:ext uri="{FF2B5EF4-FFF2-40B4-BE49-F238E27FC236}">
                  <a16:creationId xmlns:a16="http://schemas.microsoft.com/office/drawing/2014/main" id="{A3FCC9B5-7D91-4505-AFE3-981DA7CD8EE9}"/>
                </a:ext>
              </a:extLst>
            </p:cNvPr>
            <p:cNvGrpSpPr/>
            <p:nvPr/>
          </p:nvGrpSpPr>
          <p:grpSpPr>
            <a:xfrm>
              <a:off x="31570" y="841283"/>
              <a:ext cx="12194995" cy="6021951"/>
              <a:chOff x="428" y="843619"/>
              <a:chExt cx="12194995" cy="6021951"/>
            </a:xfrm>
          </p:grpSpPr>
          <p:sp>
            <p:nvSpPr>
              <p:cNvPr id="32" name="Prostokąt 31">
                <a:extLst>
                  <a:ext uri="{FF2B5EF4-FFF2-40B4-BE49-F238E27FC236}">
                    <a16:creationId xmlns:a16="http://schemas.microsoft.com/office/drawing/2014/main" id="{36114598-4C52-4D83-9D8A-3588940B5496}"/>
                  </a:ext>
                </a:extLst>
              </p:cNvPr>
              <p:cNvSpPr/>
              <p:nvPr/>
            </p:nvSpPr>
            <p:spPr>
              <a:xfrm>
                <a:off x="428" y="6803804"/>
                <a:ext cx="12194995" cy="61766"/>
              </a:xfrm>
              <a:prstGeom prst="rect">
                <a:avLst/>
              </a:prstGeom>
              <a:solidFill>
                <a:srgbClr val="00A4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092">
                  <a:solidFill>
                    <a:srgbClr val="C00000"/>
                  </a:solidFill>
                </a:endParaRPr>
              </a:p>
            </p:txBody>
          </p:sp>
          <p:sp>
            <p:nvSpPr>
              <p:cNvPr id="33" name="object 5">
                <a:extLst>
                  <a:ext uri="{FF2B5EF4-FFF2-40B4-BE49-F238E27FC236}">
                    <a16:creationId xmlns:a16="http://schemas.microsoft.com/office/drawing/2014/main" id="{3D23FAEE-DB4C-4F50-BF8D-1DB8C1B1C2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62467" y="843619"/>
                <a:ext cx="1944773" cy="287497"/>
              </a:xfrm>
              <a:prstGeom prst="rect">
                <a:avLst/>
              </a:prstGeom>
            </p:spPr>
            <p:txBody>
              <a:bodyPr vert="horz" wrap="square" lIns="0" tIns="10397" rIns="0" bIns="0" rtlCol="0">
                <a:spAutoFit/>
              </a:bodyPr>
              <a:lstStyle>
                <a:lvl1pPr>
                  <a:defRPr sz="4100" b="1" i="0">
                    <a:solidFill>
                      <a:srgbClr val="AA1C2F"/>
                    </a:solidFill>
                    <a:latin typeface="Times New Roman"/>
                    <a:ea typeface="+mj-ea"/>
                    <a:cs typeface="Times New Roman"/>
                  </a:defRPr>
                </a:lvl1pPr>
              </a:lstStyle>
              <a:p>
                <a:pPr marL="7701">
                  <a:spcBef>
                    <a:spcPts val="82"/>
                  </a:spcBef>
                </a:pPr>
                <a:endParaRPr lang="pl-PL" sz="1800" b="0" dirty="0">
                  <a:solidFill>
                    <a:srgbClr val="00ABA4"/>
                  </a:solidFill>
                  <a:latin typeface="+mn-lt"/>
                </a:endParaRPr>
              </a:p>
            </p:txBody>
          </p:sp>
        </p:grpSp>
        <p:sp>
          <p:nvSpPr>
            <p:cNvPr id="29" name="Prostokąt 28">
              <a:extLst>
                <a:ext uri="{FF2B5EF4-FFF2-40B4-BE49-F238E27FC236}">
                  <a16:creationId xmlns:a16="http://schemas.microsoft.com/office/drawing/2014/main" id="{6047DD10-C97A-45C9-B7B6-721B70619F7E}"/>
                </a:ext>
              </a:extLst>
            </p:cNvPr>
            <p:cNvSpPr/>
            <p:nvPr/>
          </p:nvSpPr>
          <p:spPr>
            <a:xfrm>
              <a:off x="-10695" y="-2156"/>
              <a:ext cx="12194995" cy="68004"/>
            </a:xfrm>
            <a:prstGeom prst="rect">
              <a:avLst/>
            </a:prstGeom>
            <a:solidFill>
              <a:srgbClr val="00A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pic>
          <p:nvPicPr>
            <p:cNvPr id="30" name="Obraz 19">
              <a:extLst>
                <a:ext uri="{FF2B5EF4-FFF2-40B4-BE49-F238E27FC236}">
                  <a16:creationId xmlns:a16="http://schemas.microsoft.com/office/drawing/2014/main" id="{7C46DD80-DD4C-4DAB-8C87-DF3C1101D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18" y="6010599"/>
              <a:ext cx="8037889" cy="726003"/>
            </a:xfrm>
            <a:prstGeom prst="rect">
              <a:avLst/>
            </a:prstGeom>
          </p:spPr>
        </p:pic>
        <p:pic>
          <p:nvPicPr>
            <p:cNvPr id="31" name="Obraz 30">
              <a:extLst>
                <a:ext uri="{FF2B5EF4-FFF2-40B4-BE49-F238E27FC236}">
                  <a16:creationId xmlns:a16="http://schemas.microsoft.com/office/drawing/2014/main" id="{C73890EC-334E-4B51-A345-B3320B8E8B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84" t="31388" r="20113" b="54910"/>
            <a:stretch/>
          </p:blipFill>
          <p:spPr>
            <a:xfrm>
              <a:off x="442508" y="224449"/>
              <a:ext cx="2702136" cy="874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0606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5">
            <a:extLst>
              <a:ext uri="{FF2B5EF4-FFF2-40B4-BE49-F238E27FC236}">
                <a16:creationId xmlns:a16="http://schemas.microsoft.com/office/drawing/2014/main" id="{00915B71-2CF7-4800-8BBC-CCE655F317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5" r="33389"/>
          <a:stretch/>
        </p:blipFill>
        <p:spPr>
          <a:xfrm>
            <a:off x="8820615" y="65848"/>
            <a:ext cx="3371385" cy="6735620"/>
          </a:xfrm>
          <a:prstGeom prst="rect">
            <a:avLst/>
          </a:prstGeom>
        </p:spPr>
      </p:pic>
      <p:sp>
        <p:nvSpPr>
          <p:cNvPr id="24" name="object 5">
            <a:extLst>
              <a:ext uri="{FF2B5EF4-FFF2-40B4-BE49-F238E27FC236}">
                <a16:creationId xmlns:a16="http://schemas.microsoft.com/office/drawing/2014/main" id="{CA518F33-99C8-4BEF-9F48-3D4D17A1A2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71387" y="351068"/>
            <a:ext cx="1886414" cy="379830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pl-PL" sz="24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Ścieżka SMART </a:t>
            </a:r>
            <a:r>
              <a:rPr lang="pl-PL" sz="2000" b="1" u="sng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pl-PL" sz="2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1BED69AD-1115-45AF-830E-8AE7AD3BE1AC}"/>
              </a:ext>
            </a:extLst>
          </p:cNvPr>
          <p:cNvGrpSpPr/>
          <p:nvPr/>
        </p:nvGrpSpPr>
        <p:grpSpPr>
          <a:xfrm>
            <a:off x="-10695" y="-2156"/>
            <a:ext cx="12237260" cy="6865390"/>
            <a:chOff x="-10695" y="-2156"/>
            <a:chExt cx="12237260" cy="6865390"/>
          </a:xfrm>
        </p:grpSpPr>
        <p:grpSp>
          <p:nvGrpSpPr>
            <p:cNvPr id="28" name="Grupa 27">
              <a:extLst>
                <a:ext uri="{FF2B5EF4-FFF2-40B4-BE49-F238E27FC236}">
                  <a16:creationId xmlns:a16="http://schemas.microsoft.com/office/drawing/2014/main" id="{A3FCC9B5-7D91-4505-AFE3-981DA7CD8EE9}"/>
                </a:ext>
              </a:extLst>
            </p:cNvPr>
            <p:cNvGrpSpPr/>
            <p:nvPr/>
          </p:nvGrpSpPr>
          <p:grpSpPr>
            <a:xfrm>
              <a:off x="31570" y="841283"/>
              <a:ext cx="12194995" cy="6021951"/>
              <a:chOff x="428" y="843619"/>
              <a:chExt cx="12194995" cy="6021951"/>
            </a:xfrm>
          </p:grpSpPr>
          <p:sp>
            <p:nvSpPr>
              <p:cNvPr id="32" name="Prostokąt 31">
                <a:extLst>
                  <a:ext uri="{FF2B5EF4-FFF2-40B4-BE49-F238E27FC236}">
                    <a16:creationId xmlns:a16="http://schemas.microsoft.com/office/drawing/2014/main" id="{36114598-4C52-4D83-9D8A-3588940B5496}"/>
                  </a:ext>
                </a:extLst>
              </p:cNvPr>
              <p:cNvSpPr/>
              <p:nvPr/>
            </p:nvSpPr>
            <p:spPr>
              <a:xfrm>
                <a:off x="428" y="6803804"/>
                <a:ext cx="12194995" cy="61766"/>
              </a:xfrm>
              <a:prstGeom prst="rect">
                <a:avLst/>
              </a:prstGeom>
              <a:solidFill>
                <a:srgbClr val="00A4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092">
                  <a:solidFill>
                    <a:srgbClr val="C00000"/>
                  </a:solidFill>
                </a:endParaRPr>
              </a:p>
            </p:txBody>
          </p:sp>
          <p:sp>
            <p:nvSpPr>
              <p:cNvPr id="33" name="object 5">
                <a:extLst>
                  <a:ext uri="{FF2B5EF4-FFF2-40B4-BE49-F238E27FC236}">
                    <a16:creationId xmlns:a16="http://schemas.microsoft.com/office/drawing/2014/main" id="{3D23FAEE-DB4C-4F50-BF8D-1DB8C1B1C2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62467" y="843619"/>
                <a:ext cx="1944773" cy="287497"/>
              </a:xfrm>
              <a:prstGeom prst="rect">
                <a:avLst/>
              </a:prstGeom>
            </p:spPr>
            <p:txBody>
              <a:bodyPr vert="horz" wrap="square" lIns="0" tIns="10397" rIns="0" bIns="0" rtlCol="0">
                <a:spAutoFit/>
              </a:bodyPr>
              <a:lstStyle>
                <a:lvl1pPr>
                  <a:defRPr sz="4100" b="1" i="0">
                    <a:solidFill>
                      <a:srgbClr val="AA1C2F"/>
                    </a:solidFill>
                    <a:latin typeface="Times New Roman"/>
                    <a:ea typeface="+mj-ea"/>
                    <a:cs typeface="Times New Roman"/>
                  </a:defRPr>
                </a:lvl1pPr>
              </a:lstStyle>
              <a:p>
                <a:pPr marL="7701">
                  <a:spcBef>
                    <a:spcPts val="82"/>
                  </a:spcBef>
                </a:pPr>
                <a:endParaRPr lang="pl-PL" sz="1800" b="0" dirty="0">
                  <a:solidFill>
                    <a:srgbClr val="00ABA4"/>
                  </a:solidFill>
                  <a:latin typeface="+mn-lt"/>
                </a:endParaRPr>
              </a:p>
            </p:txBody>
          </p:sp>
        </p:grpSp>
        <p:sp>
          <p:nvSpPr>
            <p:cNvPr id="29" name="Prostokąt 28">
              <a:extLst>
                <a:ext uri="{FF2B5EF4-FFF2-40B4-BE49-F238E27FC236}">
                  <a16:creationId xmlns:a16="http://schemas.microsoft.com/office/drawing/2014/main" id="{6047DD10-C97A-45C9-B7B6-721B70619F7E}"/>
                </a:ext>
              </a:extLst>
            </p:cNvPr>
            <p:cNvSpPr/>
            <p:nvPr/>
          </p:nvSpPr>
          <p:spPr>
            <a:xfrm>
              <a:off x="-10695" y="-2156"/>
              <a:ext cx="12194995" cy="68004"/>
            </a:xfrm>
            <a:prstGeom prst="rect">
              <a:avLst/>
            </a:prstGeom>
            <a:solidFill>
              <a:srgbClr val="00A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pic>
          <p:nvPicPr>
            <p:cNvPr id="30" name="Obraz 19">
              <a:extLst>
                <a:ext uri="{FF2B5EF4-FFF2-40B4-BE49-F238E27FC236}">
                  <a16:creationId xmlns:a16="http://schemas.microsoft.com/office/drawing/2014/main" id="{7C46DD80-DD4C-4DAB-8C87-DF3C1101D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18" y="6010599"/>
              <a:ext cx="8037889" cy="726003"/>
            </a:xfrm>
            <a:prstGeom prst="rect">
              <a:avLst/>
            </a:prstGeom>
          </p:spPr>
        </p:pic>
        <p:pic>
          <p:nvPicPr>
            <p:cNvPr id="31" name="Obraz 30">
              <a:extLst>
                <a:ext uri="{FF2B5EF4-FFF2-40B4-BE49-F238E27FC236}">
                  <a16:creationId xmlns:a16="http://schemas.microsoft.com/office/drawing/2014/main" id="{C73890EC-334E-4B51-A345-B3320B8E8B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84" t="31388" r="20113" b="54910"/>
            <a:stretch/>
          </p:blipFill>
          <p:spPr>
            <a:xfrm>
              <a:off x="442508" y="224449"/>
              <a:ext cx="2702136" cy="874222"/>
            </a:xfrm>
            <a:prstGeom prst="rect">
              <a:avLst/>
            </a:prstGeom>
          </p:spPr>
        </p:pic>
      </p:grpSp>
      <p:pic>
        <p:nvPicPr>
          <p:cNvPr id="15" name="Obraz 14">
            <a:extLst>
              <a:ext uri="{FF2B5EF4-FFF2-40B4-BE49-F238E27FC236}">
                <a16:creationId xmlns:a16="http://schemas.microsoft.com/office/drawing/2014/main" id="{43553C90-C4E2-4F2A-86BA-68B2EC76A9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18" y="1359401"/>
            <a:ext cx="8286400" cy="3722123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57A24EBD-5D50-4DEB-8139-8923F9C4B13F}"/>
              </a:ext>
            </a:extLst>
          </p:cNvPr>
          <p:cNvSpPr/>
          <p:nvPr/>
        </p:nvSpPr>
        <p:spPr>
          <a:xfrm>
            <a:off x="181270" y="5256898"/>
            <a:ext cx="8192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2">
                    <a:lumMod val="50000"/>
                  </a:schemeClr>
                </a:solidFill>
                <a:cs typeface="Times New Roman"/>
              </a:rPr>
              <a:t>+10 punktów procentowych w przypadku inwestycji średnich przedsiębiorstw, </a:t>
            </a:r>
          </a:p>
          <a:p>
            <a:r>
              <a:rPr lang="pl-PL" dirty="0">
                <a:solidFill>
                  <a:schemeClr val="bg2">
                    <a:lumMod val="50000"/>
                  </a:schemeClr>
                </a:solidFill>
                <a:cs typeface="Times New Roman"/>
              </a:rPr>
              <a:t>+ 20 punktów procentowych w przypadku inwestycji małych przedsiębiorstw.</a:t>
            </a:r>
          </a:p>
        </p:txBody>
      </p:sp>
    </p:spTree>
    <p:extLst>
      <p:ext uri="{BB962C8B-B14F-4D97-AF65-F5344CB8AC3E}">
        <p14:creationId xmlns:p14="http://schemas.microsoft.com/office/powerpoint/2010/main" val="1614392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rostokąt 40">
            <a:extLst>
              <a:ext uri="{FF2B5EF4-FFF2-40B4-BE49-F238E27FC236}">
                <a16:creationId xmlns:a16="http://schemas.microsoft.com/office/drawing/2014/main" id="{9E835DE2-1B55-46B4-99FF-D13779EA06D2}"/>
              </a:ext>
            </a:extLst>
          </p:cNvPr>
          <p:cNvSpPr/>
          <p:nvPr/>
        </p:nvSpPr>
        <p:spPr>
          <a:xfrm>
            <a:off x="269605" y="1749877"/>
            <a:ext cx="6470215" cy="427133"/>
          </a:xfrm>
          <a:custGeom>
            <a:avLst/>
            <a:gdLst>
              <a:gd name="connsiteX0" fmla="*/ 0 w 7294467"/>
              <a:gd name="connsiteY0" fmla="*/ 0 h 414607"/>
              <a:gd name="connsiteX1" fmla="*/ 7294467 w 7294467"/>
              <a:gd name="connsiteY1" fmla="*/ 0 h 414607"/>
              <a:gd name="connsiteX2" fmla="*/ 7294467 w 7294467"/>
              <a:gd name="connsiteY2" fmla="*/ 414607 h 414607"/>
              <a:gd name="connsiteX3" fmla="*/ 0 w 7294467"/>
              <a:gd name="connsiteY3" fmla="*/ 414607 h 414607"/>
              <a:gd name="connsiteX4" fmla="*/ 0 w 7294467"/>
              <a:gd name="connsiteY4" fmla="*/ 0 h 414607"/>
              <a:gd name="connsiteX0" fmla="*/ 0 w 7519935"/>
              <a:gd name="connsiteY0" fmla="*/ 0 h 427133"/>
              <a:gd name="connsiteX1" fmla="*/ 7294467 w 7519935"/>
              <a:gd name="connsiteY1" fmla="*/ 0 h 427133"/>
              <a:gd name="connsiteX2" fmla="*/ 7519935 w 7519935"/>
              <a:gd name="connsiteY2" fmla="*/ 427133 h 427133"/>
              <a:gd name="connsiteX3" fmla="*/ 0 w 7519935"/>
              <a:gd name="connsiteY3" fmla="*/ 414607 h 427133"/>
              <a:gd name="connsiteX4" fmla="*/ 0 w 7519935"/>
              <a:gd name="connsiteY4" fmla="*/ 0 h 42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935" h="427133">
                <a:moveTo>
                  <a:pt x="0" y="0"/>
                </a:moveTo>
                <a:lnTo>
                  <a:pt x="7294467" y="0"/>
                </a:lnTo>
                <a:lnTo>
                  <a:pt x="7519935" y="427133"/>
                </a:lnTo>
                <a:lnTo>
                  <a:pt x="0" y="41460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009DA249-16FA-4145-907C-04F96879EDD1}"/>
              </a:ext>
            </a:extLst>
          </p:cNvPr>
          <p:cNvSpPr txBox="1">
            <a:spLocks/>
          </p:cNvSpPr>
          <p:nvPr/>
        </p:nvSpPr>
        <p:spPr>
          <a:xfrm>
            <a:off x="432344" y="1826868"/>
            <a:ext cx="6569185" cy="287497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>
              <a:spcBef>
                <a:spcPts val="82"/>
              </a:spcBef>
            </a:pPr>
            <a:r>
              <a:rPr lang="pl-PL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Infrastruktura B+R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0F764CD9-2E0D-4382-9438-13619B39A0DE}"/>
              </a:ext>
            </a:extLst>
          </p:cNvPr>
          <p:cNvSpPr/>
          <p:nvPr/>
        </p:nvSpPr>
        <p:spPr>
          <a:xfrm>
            <a:off x="385103" y="2447190"/>
            <a:ext cx="759989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Finansowanie inwestycji w infrastrukturę niezbędną do realizacji agendy badawczej na rzecz tworzenia innowacyjnych produktów lub usług spójnych </a:t>
            </a:r>
          </a:p>
          <a:p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z obszarami Krajowych Inteligentnych Specjalizacji </a:t>
            </a:r>
          </a:p>
          <a:p>
            <a:endParaRPr lang="pl-PL" sz="1600" dirty="0"/>
          </a:p>
          <a:p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Infrastruktura musi służyć realizacji: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prac przemysłowych lub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eksperymentalnych prac rozwojowych</a:t>
            </a:r>
          </a:p>
          <a:p>
            <a:pPr lvl="1"/>
            <a:endParaRPr lang="pl-PL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Dotacja bezzwrotna</a:t>
            </a:r>
          </a:p>
          <a:p>
            <a:pPr lvl="1"/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Dofinansowanie do 70% kosztów netto – w zależności od statusu przedsiębiorstwa i lokalizacji inwestycji – zgodnie z </a:t>
            </a:r>
            <a:r>
              <a:rPr lang="pl-PL" sz="1600" b="1" dirty="0">
                <a:hlinkClick r:id="rId3"/>
              </a:rPr>
              <a:t>mapą pomocy regionalnej na lata 2022-2027</a:t>
            </a:r>
            <a:r>
              <a:rPr lang="pl-PL" sz="1600" dirty="0"/>
              <a:t>.</a:t>
            </a:r>
            <a:endParaRPr lang="pl-PL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56FA91A-ACA9-481B-8F16-6BEDDAF01EE3}"/>
              </a:ext>
            </a:extLst>
          </p:cNvPr>
          <p:cNvSpPr/>
          <p:nvPr/>
        </p:nvSpPr>
        <p:spPr>
          <a:xfrm>
            <a:off x="4081477" y="1778777"/>
            <a:ext cx="2390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moduł fakultatywny </a:t>
            </a: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9913C5CB-20A7-458E-8B9A-4A41511579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04713" y="366587"/>
            <a:ext cx="1898560" cy="379830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pl-PL" sz="24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Ścieżka SMART</a:t>
            </a:r>
            <a:r>
              <a:rPr lang="pl-PL" sz="2000" b="1" u="sng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pl-PL" sz="2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323E810F-E94B-45EE-8BE6-3930B864821C}"/>
              </a:ext>
            </a:extLst>
          </p:cNvPr>
          <p:cNvGrpSpPr/>
          <p:nvPr/>
        </p:nvGrpSpPr>
        <p:grpSpPr>
          <a:xfrm>
            <a:off x="-10695" y="-2156"/>
            <a:ext cx="12237260" cy="6865390"/>
            <a:chOff x="-10695" y="-2156"/>
            <a:chExt cx="12237260" cy="6865390"/>
          </a:xfrm>
        </p:grpSpPr>
        <p:sp>
          <p:nvSpPr>
            <p:cNvPr id="29" name="Prostokąt 28">
              <a:extLst>
                <a:ext uri="{FF2B5EF4-FFF2-40B4-BE49-F238E27FC236}">
                  <a16:creationId xmlns:a16="http://schemas.microsoft.com/office/drawing/2014/main" id="{6E997217-002B-4285-9A5B-97FAF7EB59BB}"/>
                </a:ext>
              </a:extLst>
            </p:cNvPr>
            <p:cNvSpPr/>
            <p:nvPr/>
          </p:nvSpPr>
          <p:spPr>
            <a:xfrm>
              <a:off x="31570" y="6801468"/>
              <a:ext cx="12194995" cy="61766"/>
            </a:xfrm>
            <a:prstGeom prst="rect">
              <a:avLst/>
            </a:prstGeom>
            <a:solidFill>
              <a:srgbClr val="00A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sp>
          <p:nvSpPr>
            <p:cNvPr id="30" name="Prostokąt 29">
              <a:extLst>
                <a:ext uri="{FF2B5EF4-FFF2-40B4-BE49-F238E27FC236}">
                  <a16:creationId xmlns:a16="http://schemas.microsoft.com/office/drawing/2014/main" id="{9FDFC59D-900C-4E20-BD77-0D8D0A0EDAD0}"/>
                </a:ext>
              </a:extLst>
            </p:cNvPr>
            <p:cNvSpPr/>
            <p:nvPr/>
          </p:nvSpPr>
          <p:spPr>
            <a:xfrm>
              <a:off x="-10695" y="-2156"/>
              <a:ext cx="12194995" cy="68004"/>
            </a:xfrm>
            <a:prstGeom prst="rect">
              <a:avLst/>
            </a:prstGeom>
            <a:solidFill>
              <a:srgbClr val="00A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pic>
          <p:nvPicPr>
            <p:cNvPr id="31" name="Obraz 19">
              <a:extLst>
                <a:ext uri="{FF2B5EF4-FFF2-40B4-BE49-F238E27FC236}">
                  <a16:creationId xmlns:a16="http://schemas.microsoft.com/office/drawing/2014/main" id="{6906C2C4-428F-4D4C-8A7D-57BFB71DB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18" y="6010599"/>
              <a:ext cx="8037889" cy="726003"/>
            </a:xfrm>
            <a:prstGeom prst="rect">
              <a:avLst/>
            </a:prstGeom>
          </p:spPr>
        </p:pic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F2268446-FD08-402B-BCB1-86F09D05DB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84" t="31388" r="20113" b="54910"/>
            <a:stretch/>
          </p:blipFill>
          <p:spPr>
            <a:xfrm>
              <a:off x="442508" y="224449"/>
              <a:ext cx="2702136" cy="874222"/>
            </a:xfrm>
            <a:prstGeom prst="rect">
              <a:avLst/>
            </a:prstGeom>
          </p:spPr>
        </p:pic>
      </p:grpSp>
      <p:pic>
        <p:nvPicPr>
          <p:cNvPr id="34" name="Obraz 33">
            <a:extLst>
              <a:ext uri="{FF2B5EF4-FFF2-40B4-BE49-F238E27FC236}">
                <a16:creationId xmlns:a16="http://schemas.microsoft.com/office/drawing/2014/main" id="{BB2D3347-0464-4C00-97A8-A1964FA2BF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8" r="39989"/>
          <a:stretch/>
        </p:blipFill>
        <p:spPr>
          <a:xfrm>
            <a:off x="8710761" y="74396"/>
            <a:ext cx="3492396" cy="673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31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rostokąt 40">
            <a:extLst>
              <a:ext uri="{FF2B5EF4-FFF2-40B4-BE49-F238E27FC236}">
                <a16:creationId xmlns:a16="http://schemas.microsoft.com/office/drawing/2014/main" id="{9E835DE2-1B55-46B4-99FF-D13779EA06D2}"/>
              </a:ext>
            </a:extLst>
          </p:cNvPr>
          <p:cNvSpPr/>
          <p:nvPr/>
        </p:nvSpPr>
        <p:spPr>
          <a:xfrm>
            <a:off x="268433" y="1455858"/>
            <a:ext cx="6470215" cy="427133"/>
          </a:xfrm>
          <a:custGeom>
            <a:avLst/>
            <a:gdLst>
              <a:gd name="connsiteX0" fmla="*/ 0 w 7294467"/>
              <a:gd name="connsiteY0" fmla="*/ 0 h 414607"/>
              <a:gd name="connsiteX1" fmla="*/ 7294467 w 7294467"/>
              <a:gd name="connsiteY1" fmla="*/ 0 h 414607"/>
              <a:gd name="connsiteX2" fmla="*/ 7294467 w 7294467"/>
              <a:gd name="connsiteY2" fmla="*/ 414607 h 414607"/>
              <a:gd name="connsiteX3" fmla="*/ 0 w 7294467"/>
              <a:gd name="connsiteY3" fmla="*/ 414607 h 414607"/>
              <a:gd name="connsiteX4" fmla="*/ 0 w 7294467"/>
              <a:gd name="connsiteY4" fmla="*/ 0 h 414607"/>
              <a:gd name="connsiteX0" fmla="*/ 0 w 7519935"/>
              <a:gd name="connsiteY0" fmla="*/ 0 h 427133"/>
              <a:gd name="connsiteX1" fmla="*/ 7294467 w 7519935"/>
              <a:gd name="connsiteY1" fmla="*/ 0 h 427133"/>
              <a:gd name="connsiteX2" fmla="*/ 7519935 w 7519935"/>
              <a:gd name="connsiteY2" fmla="*/ 427133 h 427133"/>
              <a:gd name="connsiteX3" fmla="*/ 0 w 7519935"/>
              <a:gd name="connsiteY3" fmla="*/ 414607 h 427133"/>
              <a:gd name="connsiteX4" fmla="*/ 0 w 7519935"/>
              <a:gd name="connsiteY4" fmla="*/ 0 h 42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935" h="427133">
                <a:moveTo>
                  <a:pt x="0" y="0"/>
                </a:moveTo>
                <a:lnTo>
                  <a:pt x="7294467" y="0"/>
                </a:lnTo>
                <a:lnTo>
                  <a:pt x="7519935" y="427133"/>
                </a:lnTo>
                <a:lnTo>
                  <a:pt x="0" y="41460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009DA249-16FA-4145-907C-04F96879EDD1}"/>
              </a:ext>
            </a:extLst>
          </p:cNvPr>
          <p:cNvSpPr txBox="1">
            <a:spLocks/>
          </p:cNvSpPr>
          <p:nvPr/>
        </p:nvSpPr>
        <p:spPr>
          <a:xfrm>
            <a:off x="456404" y="1519238"/>
            <a:ext cx="6569185" cy="577320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>
              <a:spcBef>
                <a:spcPts val="82"/>
              </a:spcBef>
            </a:pPr>
            <a:r>
              <a:rPr lang="pl-PL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Cyfryzacja </a:t>
            </a:r>
          </a:p>
          <a:p>
            <a:pPr marL="7701">
              <a:spcBef>
                <a:spcPts val="82"/>
              </a:spcBef>
            </a:pPr>
            <a:r>
              <a:rPr lang="pl-PL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0F764CD9-2E0D-4382-9438-13619B39A0DE}"/>
              </a:ext>
            </a:extLst>
          </p:cNvPr>
          <p:cNvSpPr/>
          <p:nvPr/>
        </p:nvSpPr>
        <p:spPr>
          <a:xfrm>
            <a:off x="257127" y="1740498"/>
            <a:ext cx="75998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rgbClr val="C00000"/>
              </a:solidFill>
            </a:endParaRPr>
          </a:p>
          <a:p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Finansowanie inwestycji związanych z zastosowaniem w przedsiębiorstwie rozwiązań zmierzających do cyfryzacji w zakresie: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56FA91A-ACA9-481B-8F16-6BEDDAF01EE3}"/>
              </a:ext>
            </a:extLst>
          </p:cNvPr>
          <p:cNvSpPr/>
          <p:nvPr/>
        </p:nvSpPr>
        <p:spPr>
          <a:xfrm>
            <a:off x="4428898" y="1484758"/>
            <a:ext cx="2390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moduł fakultatywny 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9FEEA185-7D0E-4173-B3A2-C8D7C62E187C}"/>
              </a:ext>
            </a:extLst>
          </p:cNvPr>
          <p:cNvSpPr/>
          <p:nvPr/>
        </p:nvSpPr>
        <p:spPr>
          <a:xfrm>
            <a:off x="268432" y="2581969"/>
            <a:ext cx="82936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produkcji,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procesów,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produktów,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usług oraz modelu biznesowego.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kern="0" dirty="0">
              <a:solidFill>
                <a:schemeClr val="tx1">
                  <a:lumMod val="50000"/>
                  <a:lumOff val="50000"/>
                </a:schemeClr>
              </a:solidFill>
              <a:cs typeface="Times New Roman"/>
            </a:endParaRPr>
          </a:p>
          <a:p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Wsparcie przeznaczone będzie również na podniesienie poziomu cyberbezpieczeństwa </a:t>
            </a:r>
          </a:p>
          <a:p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w przedsiębiorstwach</a:t>
            </a:r>
          </a:p>
          <a:p>
            <a:endParaRPr lang="pl-PL" dirty="0"/>
          </a:p>
          <a:p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Dotacja bezzwrotna</a:t>
            </a:r>
          </a:p>
          <a:p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Dofinansowanie do 70% kosztów netto – w zależności od statusu przedsiębiorstwa</a:t>
            </a:r>
            <a:b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</a:b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i lokalizacji inwestycji – zgodnie z mapą pomocy regionalnej na lata 2022-2027</a:t>
            </a:r>
          </a:p>
          <a:p>
            <a:endParaRPr lang="pl-PL" kern="0" dirty="0">
              <a:solidFill>
                <a:schemeClr val="tx1">
                  <a:lumMod val="50000"/>
                  <a:lumOff val="50000"/>
                </a:schemeClr>
              </a:solidFill>
              <a:cs typeface="Times New Roman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CB88E61A-5987-4056-BF61-7CB1C44CA056}"/>
              </a:ext>
            </a:extLst>
          </p:cNvPr>
          <p:cNvSpPr txBox="1">
            <a:spLocks/>
          </p:cNvSpPr>
          <p:nvPr/>
        </p:nvSpPr>
        <p:spPr>
          <a:xfrm>
            <a:off x="3343429" y="425029"/>
            <a:ext cx="6952246" cy="379830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pl-PL" sz="24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Ścieżka SMART </a:t>
            </a:r>
            <a:r>
              <a:rPr lang="pl-PL" sz="2000" b="1" u="sng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pl-PL" sz="2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F72F1B57-BEBF-401C-82E0-1EB341DFBB49}"/>
              </a:ext>
            </a:extLst>
          </p:cNvPr>
          <p:cNvGrpSpPr/>
          <p:nvPr/>
        </p:nvGrpSpPr>
        <p:grpSpPr>
          <a:xfrm>
            <a:off x="-10695" y="-2156"/>
            <a:ext cx="12237260" cy="6865390"/>
            <a:chOff x="-10695" y="-2156"/>
            <a:chExt cx="12237260" cy="6865390"/>
          </a:xfrm>
        </p:grpSpPr>
        <p:sp>
          <p:nvSpPr>
            <p:cNvPr id="30" name="Prostokąt 29">
              <a:extLst>
                <a:ext uri="{FF2B5EF4-FFF2-40B4-BE49-F238E27FC236}">
                  <a16:creationId xmlns:a16="http://schemas.microsoft.com/office/drawing/2014/main" id="{20448DB8-F025-4340-AC6A-5EDDF4D7B2B7}"/>
                </a:ext>
              </a:extLst>
            </p:cNvPr>
            <p:cNvSpPr/>
            <p:nvPr/>
          </p:nvSpPr>
          <p:spPr>
            <a:xfrm>
              <a:off x="31570" y="6801468"/>
              <a:ext cx="12194995" cy="61766"/>
            </a:xfrm>
            <a:prstGeom prst="rect">
              <a:avLst/>
            </a:prstGeom>
            <a:solidFill>
              <a:srgbClr val="00A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sp>
          <p:nvSpPr>
            <p:cNvPr id="31" name="Prostokąt 30">
              <a:extLst>
                <a:ext uri="{FF2B5EF4-FFF2-40B4-BE49-F238E27FC236}">
                  <a16:creationId xmlns:a16="http://schemas.microsoft.com/office/drawing/2014/main" id="{6BA61411-3173-4EAA-8E9E-956F9E87E2E6}"/>
                </a:ext>
              </a:extLst>
            </p:cNvPr>
            <p:cNvSpPr/>
            <p:nvPr/>
          </p:nvSpPr>
          <p:spPr>
            <a:xfrm>
              <a:off x="-10695" y="-2156"/>
              <a:ext cx="12194995" cy="68004"/>
            </a:xfrm>
            <a:prstGeom prst="rect">
              <a:avLst/>
            </a:prstGeom>
            <a:solidFill>
              <a:srgbClr val="00A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pic>
          <p:nvPicPr>
            <p:cNvPr id="32" name="Obraz 19">
              <a:extLst>
                <a:ext uri="{FF2B5EF4-FFF2-40B4-BE49-F238E27FC236}">
                  <a16:creationId xmlns:a16="http://schemas.microsoft.com/office/drawing/2014/main" id="{5505B575-EDDB-497C-93D1-9C59DCFB5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18" y="6010599"/>
              <a:ext cx="8037889" cy="726003"/>
            </a:xfrm>
            <a:prstGeom prst="rect">
              <a:avLst/>
            </a:prstGeom>
          </p:spPr>
        </p:pic>
        <p:pic>
          <p:nvPicPr>
            <p:cNvPr id="33" name="Obraz 32">
              <a:extLst>
                <a:ext uri="{FF2B5EF4-FFF2-40B4-BE49-F238E27FC236}">
                  <a16:creationId xmlns:a16="http://schemas.microsoft.com/office/drawing/2014/main" id="{A69F75C6-5279-4303-B486-F3D970FD65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84" t="31388" r="20113" b="54910"/>
            <a:stretch/>
          </p:blipFill>
          <p:spPr>
            <a:xfrm>
              <a:off x="442508" y="224449"/>
              <a:ext cx="2702136" cy="874222"/>
            </a:xfrm>
            <a:prstGeom prst="rect">
              <a:avLst/>
            </a:prstGeom>
          </p:spPr>
        </p:pic>
      </p:grpSp>
      <p:pic>
        <p:nvPicPr>
          <p:cNvPr id="34" name="Obraz 33">
            <a:extLst>
              <a:ext uri="{FF2B5EF4-FFF2-40B4-BE49-F238E27FC236}">
                <a16:creationId xmlns:a16="http://schemas.microsoft.com/office/drawing/2014/main" id="{65F95BAA-D8F3-425B-BEBF-090FEFB689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2" r="46271"/>
          <a:stretch/>
        </p:blipFill>
        <p:spPr>
          <a:xfrm>
            <a:off x="8688460" y="65847"/>
            <a:ext cx="3492390" cy="673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9884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42539</TotalTime>
  <Words>3275</Words>
  <Application>Microsoft Office PowerPoint</Application>
  <PresentationFormat>Panoramiczny</PresentationFormat>
  <Paragraphs>335</Paragraphs>
  <Slides>17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Noto Sans</vt:lpstr>
      <vt:lpstr>Novel Pro</vt:lpstr>
      <vt:lpstr>Novel Pro Light</vt:lpstr>
      <vt:lpstr>Times New Roman</vt:lpstr>
      <vt:lpstr>Wingdings</vt:lpstr>
      <vt:lpstr>Motyw pakietu Office</vt:lpstr>
      <vt:lpstr>Prezentacja programu PowerPoint</vt:lpstr>
      <vt:lpstr>Ścieżka SMART – Wsparcie dla przedsiębiorców </vt:lpstr>
      <vt:lpstr>Ścieżka SMART – Wsparcie dla przedsiębiorców </vt:lpstr>
      <vt:lpstr>Ścieżka SMART </vt:lpstr>
      <vt:lpstr>Ścieżka SMART  </vt:lpstr>
      <vt:lpstr>Ścieżka SMART </vt:lpstr>
      <vt:lpstr>Ścieżka SMART  </vt:lpstr>
      <vt:lpstr>Ścieżka SMART </vt:lpstr>
      <vt:lpstr>Prezentacja programu PowerPoint</vt:lpstr>
      <vt:lpstr>Ścieżka SMART  </vt:lpstr>
      <vt:lpstr>Ścieżka SMART  </vt:lpstr>
      <vt:lpstr>Ścieżka SMART</vt:lpstr>
      <vt:lpstr>Ścieżka SMART  </vt:lpstr>
      <vt:lpstr>Ścieżka SMART  </vt:lpstr>
      <vt:lpstr>Ścieżka SMART </vt:lpstr>
      <vt:lpstr>Ścieżka SMART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Zielińska-Sroka Aneta</dc:creator>
  <cp:lastModifiedBy>Karwat-Bury Monika</cp:lastModifiedBy>
  <cp:revision>1050</cp:revision>
  <cp:lastPrinted>2023-01-30T07:42:18Z</cp:lastPrinted>
  <dcterms:created xsi:type="dcterms:W3CDTF">2022-02-02T14:50:45Z</dcterms:created>
  <dcterms:modified xsi:type="dcterms:W3CDTF">2023-04-14T12:52:28Z</dcterms:modified>
</cp:coreProperties>
</file>