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9" r:id="rId3"/>
  </p:sldMasterIdLst>
  <p:notesMasterIdLst>
    <p:notesMasterId r:id="rId40"/>
  </p:notesMasterIdLst>
  <p:handoutMasterIdLst>
    <p:handoutMasterId r:id="rId41"/>
  </p:handoutMasterIdLst>
  <p:sldIdLst>
    <p:sldId id="258" r:id="rId4"/>
    <p:sldId id="400" r:id="rId5"/>
    <p:sldId id="451" r:id="rId6"/>
    <p:sldId id="401" r:id="rId7"/>
    <p:sldId id="457" r:id="rId8"/>
    <p:sldId id="405" r:id="rId9"/>
    <p:sldId id="406" r:id="rId10"/>
    <p:sldId id="407" r:id="rId11"/>
    <p:sldId id="443" r:id="rId12"/>
    <p:sldId id="409" r:id="rId13"/>
    <p:sldId id="425" r:id="rId14"/>
    <p:sldId id="419" r:id="rId15"/>
    <p:sldId id="411" r:id="rId16"/>
    <p:sldId id="416" r:id="rId17"/>
    <p:sldId id="423" r:id="rId18"/>
    <p:sldId id="415" r:id="rId19"/>
    <p:sldId id="422" r:id="rId20"/>
    <p:sldId id="414" r:id="rId21"/>
    <p:sldId id="413" r:id="rId22"/>
    <p:sldId id="417" r:id="rId23"/>
    <p:sldId id="447" r:id="rId24"/>
    <p:sldId id="452" r:id="rId25"/>
    <p:sldId id="456" r:id="rId26"/>
    <p:sldId id="436" r:id="rId27"/>
    <p:sldId id="435" r:id="rId28"/>
    <p:sldId id="437" r:id="rId29"/>
    <p:sldId id="444" r:id="rId30"/>
    <p:sldId id="453" r:id="rId31"/>
    <p:sldId id="448" r:id="rId32"/>
    <p:sldId id="439" r:id="rId33"/>
    <p:sldId id="432" r:id="rId34"/>
    <p:sldId id="442" r:id="rId35"/>
    <p:sldId id="441" r:id="rId36"/>
    <p:sldId id="455" r:id="rId37"/>
    <p:sldId id="394" r:id="rId38"/>
    <p:sldId id="397" r:id="rId39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rek Szymon" initials="KS" lastIdx="0" clrIdx="0">
    <p:extLst>
      <p:ext uri="{19B8F6BF-5375-455C-9EA6-DF929625EA0E}">
        <p15:presenceInfo xmlns:p15="http://schemas.microsoft.com/office/powerpoint/2012/main" userId="S-1-5-21-399909704-3026187594-3037060977-2348" providerId="AD"/>
      </p:ext>
    </p:extLst>
  </p:cmAuthor>
  <p:cmAuthor id="2" name="Startek Paweł" initials="SP" lastIdx="9" clrIdx="1">
    <p:extLst>
      <p:ext uri="{19B8F6BF-5375-455C-9EA6-DF929625EA0E}">
        <p15:presenceInfo xmlns:p15="http://schemas.microsoft.com/office/powerpoint/2012/main" userId="Startek Paweł" providerId="None"/>
      </p:ext>
    </p:extLst>
  </p:cmAuthor>
  <p:cmAuthor id="3" name="Agata Lewandowska" initials="AL" lastIdx="1" clrIdx="2">
    <p:extLst>
      <p:ext uri="{19B8F6BF-5375-455C-9EA6-DF929625EA0E}">
        <p15:presenceInfo xmlns:p15="http://schemas.microsoft.com/office/powerpoint/2012/main" userId="S-1-5-21-399909704-3026187594-3037060977-186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5C5C5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78953" autoAdjust="0"/>
  </p:normalViewPr>
  <p:slideViewPr>
    <p:cSldViewPr snapToGrid="0">
      <p:cViewPr varScale="1">
        <p:scale>
          <a:sx n="91" d="100"/>
          <a:sy n="91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8B34-1964-472A-BF00-D7D87164B94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E3A61-728D-43B0-B4CE-C63FBFC79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070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9E35D-4AE3-411B-9B6C-23BA183CE701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F4BC4-5419-4DC3-B9DD-3EB051418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83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75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55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94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7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47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0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10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04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75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88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4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753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6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14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22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44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23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7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24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34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25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1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26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77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27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28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59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29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2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spc="-25" dirty="0" smtClean="0">
              <a:solidFill>
                <a:srgbClr val="626769"/>
              </a:solidFill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06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30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47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31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45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32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84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33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94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34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57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992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66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 smtClean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5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0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7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0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9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4BC4-5419-4DC3-B9DD-3EB0514186AD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7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32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69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84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owy + logo partn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2364401"/>
            <a:ext cx="11257087" cy="1689100"/>
          </a:xfr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prezentacji (Times New Roman, 36 </a:t>
            </a:r>
            <a:r>
              <a:rPr lang="pl-PL" dirty="0" err="1"/>
              <a:t>pt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spc="-20" dirty="0" err="1"/>
              <a:t>Offic</a:t>
            </a:r>
            <a:r>
              <a:rPr lang="pl-PL" spc="-2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5" dirty="0"/>
              <a:t>lam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5" dirty="0" err="1"/>
              <a:t>inihitat</a:t>
            </a:r>
            <a:r>
              <a:rPr lang="pl-PL" spc="-5" dirty="0"/>
              <a:t> </a:t>
            </a:r>
            <a:r>
              <a:rPr lang="pl-PL" spc="-10" dirty="0" err="1"/>
              <a:t>ommo-loris</a:t>
            </a:r>
            <a:r>
              <a:rPr lang="pl-PL" spc="-10" dirty="0"/>
              <a:t> </a:t>
            </a:r>
            <a:r>
              <a:rPr lang="pl-PL" spc="-5" dirty="0" err="1"/>
              <a:t>etur</a:t>
            </a:r>
            <a:endParaRPr lang="pl-PL" dirty="0"/>
          </a:p>
        </p:txBody>
      </p:sp>
      <p:sp>
        <p:nvSpPr>
          <p:cNvPr id="28" name="Symbol zastępczy tekstu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9506" y="4249281"/>
            <a:ext cx="8298494" cy="11223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Podtytuł prezentacji (Calibri, 24 </a:t>
            </a:r>
            <a:r>
              <a:rPr lang="pl-PL" dirty="0" err="1"/>
              <a:t>pt</a:t>
            </a:r>
            <a:r>
              <a:rPr lang="pl-PL" dirty="0"/>
              <a:t>)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endParaRPr lang="pl-PL" dirty="0"/>
          </a:p>
        </p:txBody>
      </p:sp>
      <p:sp>
        <p:nvSpPr>
          <p:cNvPr id="29" name="Symbol zastępczy tekstu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9506" y="5567424"/>
            <a:ext cx="8298494" cy="3530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r>
              <a:rPr lang="pl-PL" dirty="0"/>
              <a:t>Imię Nazwisko, Data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3" hasCustomPrompt="1"/>
          </p:nvPr>
        </p:nvSpPr>
        <p:spPr>
          <a:xfrm>
            <a:off x="8882717" y="499600"/>
            <a:ext cx="2817283" cy="753038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pl-PL" dirty="0"/>
              <a:t>Logo partnera</a:t>
            </a:r>
          </a:p>
        </p:txBody>
      </p:sp>
    </p:spTree>
    <p:extLst>
      <p:ext uri="{BB962C8B-B14F-4D97-AF65-F5344CB8AC3E}">
        <p14:creationId xmlns:p14="http://schemas.microsoft.com/office/powerpoint/2010/main" val="307115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61928"/>
                </a:solidFill>
                <a:latin typeface="Calibri Light"/>
                <a:cs typeface="Calibri Light"/>
              </a:defRPr>
            </a:lvl1pPr>
          </a:lstStyle>
          <a:p>
            <a:pPr marL="97155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5045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1 kolum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sz="quarter" idx="13" hasCustomPrompt="1"/>
          </p:nvPr>
        </p:nvSpPr>
        <p:spPr>
          <a:xfrm>
            <a:off x="2639800" y="1458999"/>
            <a:ext cx="9120000" cy="374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Podtytuł/Nagłówek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39800" y="1855374"/>
            <a:ext cx="9120000" cy="3997325"/>
          </a:xfrm>
        </p:spPr>
        <p:txBody>
          <a:bodyPr lIns="0" tIns="0" rIns="0" bIns="0"/>
          <a:lstStyle>
            <a:lvl1pPr marL="0" indent="0" defTabSz="26789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Times New Roman" panose="02020603050405020304" pitchFamily="18" charset="0"/>
              <a:buNone/>
              <a:defRPr sz="1350" b="0"/>
            </a:lvl1pPr>
            <a:lvl2pPr marL="216000" marR="0" indent="-171450" algn="l" defTabSz="403622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tabLst/>
              <a:defRPr sz="1350"/>
            </a:lvl2pPr>
            <a:lvl3pPr marL="378000">
              <a:defRPr sz="1200"/>
            </a:lvl3pPr>
            <a:lvl4pPr marL="594000" indent="-171450">
              <a:buFont typeface="Times New Roman" panose="02020603050405020304" pitchFamily="18" charset="0"/>
              <a:buChar char="̵"/>
              <a:defRPr sz="1050"/>
            </a:lvl4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072000" y="6213603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0B16D-D7FB-4722-A93E-B27BAD17AAF8}" type="slidenum">
              <a:rPr lang="pl-PL" smtClean="0">
                <a:solidFill>
                  <a:srgbClr val="B61928"/>
                </a:solidFill>
                <a:latin typeface="Calibri Light" panose="020F0302020204030204"/>
              </a:rPr>
              <a:pPr/>
              <a:t>‹#›</a:t>
            </a:fld>
            <a:endParaRPr lang="pl-PL" sz="900" dirty="0">
              <a:solidFill>
                <a:srgbClr val="B61928"/>
              </a:solidFill>
              <a:latin typeface="Calibri Light" panose="020F0302020204030204"/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2F15ECB9-E9A3-4BE7-8BCC-FC3BA2BE84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484" y="324913"/>
            <a:ext cx="9110125" cy="126489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2100">
                <a:latin typeface="+mj-lt"/>
              </a:defRPr>
            </a:lvl1pPr>
          </a:lstStyle>
          <a:p>
            <a:pPr lvl="0"/>
            <a:r>
              <a:rPr lang="pl-PL" dirty="0"/>
              <a:t>Tytuł prezentacji (Times New Roman, 28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55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owy + logo partn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2364401"/>
            <a:ext cx="11257087" cy="1689100"/>
          </a:xfr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prezentacji (Times New Roman, 36 </a:t>
            </a:r>
            <a:r>
              <a:rPr lang="pl-PL" dirty="0" err="1"/>
              <a:t>pt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spc="-20" dirty="0" err="1"/>
              <a:t>Offic</a:t>
            </a:r>
            <a:r>
              <a:rPr lang="pl-PL" spc="-2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5" dirty="0"/>
              <a:t>lam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5" dirty="0" err="1"/>
              <a:t>inihitat</a:t>
            </a:r>
            <a:r>
              <a:rPr lang="pl-PL" spc="-5" dirty="0"/>
              <a:t> </a:t>
            </a:r>
            <a:r>
              <a:rPr lang="pl-PL" spc="-10" dirty="0" err="1"/>
              <a:t>ommo-loris</a:t>
            </a:r>
            <a:r>
              <a:rPr lang="pl-PL" spc="-10" dirty="0"/>
              <a:t> </a:t>
            </a:r>
            <a:r>
              <a:rPr lang="pl-PL" spc="-5" dirty="0" err="1"/>
              <a:t>etur</a:t>
            </a:r>
            <a:endParaRPr lang="pl-PL" dirty="0"/>
          </a:p>
        </p:txBody>
      </p:sp>
      <p:sp>
        <p:nvSpPr>
          <p:cNvPr id="28" name="Symbol zastępczy tekstu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9506" y="4249281"/>
            <a:ext cx="8298494" cy="11223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Podtytuł prezentacji (Calibri, 24 </a:t>
            </a:r>
            <a:r>
              <a:rPr lang="pl-PL" dirty="0" err="1"/>
              <a:t>pt</a:t>
            </a:r>
            <a:r>
              <a:rPr lang="pl-PL" dirty="0"/>
              <a:t>)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endParaRPr lang="pl-PL" dirty="0"/>
          </a:p>
        </p:txBody>
      </p:sp>
      <p:sp>
        <p:nvSpPr>
          <p:cNvPr id="29" name="Symbol zastępczy tekstu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9506" y="5567424"/>
            <a:ext cx="8298494" cy="3530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r>
              <a:rPr lang="pl-PL" dirty="0"/>
              <a:t>Imię Nazwisko, Data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3" hasCustomPrompt="1"/>
          </p:nvPr>
        </p:nvSpPr>
        <p:spPr>
          <a:xfrm>
            <a:off x="8882717" y="499600"/>
            <a:ext cx="2817283" cy="753038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pl-PL" dirty="0"/>
              <a:t>Logo partnera</a:t>
            </a:r>
          </a:p>
        </p:txBody>
      </p:sp>
    </p:spTree>
    <p:extLst>
      <p:ext uri="{BB962C8B-B14F-4D97-AF65-F5344CB8AC3E}">
        <p14:creationId xmlns:p14="http://schemas.microsoft.com/office/powerpoint/2010/main" val="122855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djęcia + teks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4285674"/>
            <a:ext cx="11401087" cy="1567024"/>
          </a:xfrm>
        </p:spPr>
        <p:txBody>
          <a:bodyPr lIns="0" tIns="0" rIns="0" bIns="0">
            <a:normAutofit/>
          </a:bodyPr>
          <a:lstStyle>
            <a:lvl1pPr marL="0" indent="0" defTabSz="35718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Times New Roman" panose="02020603050405020304" pitchFamily="18" charset="0"/>
              <a:buNone/>
              <a:defRPr sz="1800" b="0"/>
            </a:lvl1pPr>
            <a:lvl2pPr marL="288000" marR="0" indent="-228600" algn="l" defTabSz="5381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tabLst/>
              <a:defRPr sz="1800"/>
            </a:lvl2pPr>
            <a:lvl3pPr marL="504000">
              <a:defRPr sz="1600"/>
            </a:lvl3pPr>
            <a:lvl4pPr marL="792000" indent="-228600">
              <a:buFont typeface="Times New Roman" panose="02020603050405020304" pitchFamily="18" charset="0"/>
              <a:buChar char="̵"/>
              <a:defRPr sz="1400"/>
            </a:lvl4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0B16D-D7FB-4722-A93E-B27BAD17AAF8}" type="slidenum">
              <a:rPr lang="pl-PL" sz="1600" smtClean="0">
                <a:solidFill>
                  <a:srgbClr val="B61928"/>
                </a:solidFill>
                <a:latin typeface="Calibri Light" panose="020F0302020204030204"/>
              </a:rPr>
              <a:pPr/>
              <a:t>‹#›</a:t>
            </a:fld>
            <a:endParaRPr lang="pl-PL" dirty="0">
              <a:solidFill>
                <a:srgbClr val="B61928"/>
              </a:solidFill>
              <a:latin typeface="Calibri Light" panose="020F0302020204030204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442913" y="1855273"/>
            <a:ext cx="3481086" cy="216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4406180" y="1855273"/>
            <a:ext cx="3481086" cy="216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8369447" y="1855273"/>
            <a:ext cx="3481086" cy="216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35187" y="324914"/>
            <a:ext cx="9715345" cy="8270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28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981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0B16D-D7FB-4722-A93E-B27BAD17AAF8}" type="slidenum">
              <a:rPr lang="pl-PL" sz="1600" smtClean="0">
                <a:solidFill>
                  <a:srgbClr val="B61928"/>
                </a:solidFill>
                <a:latin typeface="Calibri Light" panose="020F0302020204030204"/>
              </a:rPr>
              <a:pPr/>
              <a:t>‹#›</a:t>
            </a:fld>
            <a:endParaRPr lang="pl-PL" dirty="0">
              <a:solidFill>
                <a:srgbClr val="B61928"/>
              </a:solidFill>
              <a:latin typeface="Calibri Light" panose="020F0302020204030204"/>
            </a:endParaRPr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35188" y="324914"/>
            <a:ext cx="9752012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sekcji (Times New Roman, 28 </a:t>
            </a:r>
            <a:r>
              <a:rPr lang="pl-PL" dirty="0" err="1"/>
              <a:t>pt</a:t>
            </a:r>
            <a:r>
              <a:rPr lang="pl-PL" dirty="0"/>
              <a:t>)</a:t>
            </a:r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DCEF83E4-8D03-4B5B-B10E-D3CD130177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2912" y="1844675"/>
            <a:ext cx="3301087" cy="372123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C23DF372-F539-46A0-9140-8CECEA91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8704" y="1844675"/>
            <a:ext cx="7735296" cy="33331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chemeClr val="tx2"/>
                </a:solidFill>
              </a:rPr>
              <a:t>Imię Nazwisko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930A5F8C-4523-44B2-BB5D-607C75893D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8704" y="2207925"/>
            <a:ext cx="7735296" cy="32719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Stanowisko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8B7AFCBE-5B80-4899-887D-F1C23D7B3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704" y="2678545"/>
            <a:ext cx="7735296" cy="2887368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>
              <a:solidFill>
                <a:srgbClr val="62676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tel.: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 err="1">
                <a:solidFill>
                  <a:srgbClr val="626769"/>
                </a:solidFill>
              </a:rPr>
              <a:t>mob</a:t>
            </a:r>
            <a:r>
              <a:rPr lang="pl-PL" spc="-10" dirty="0">
                <a:solidFill>
                  <a:srgbClr val="626769"/>
                </a:solidFill>
              </a:rPr>
              <a:t>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e-mail: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www.paih.pl</a:t>
            </a:r>
          </a:p>
        </p:txBody>
      </p:sp>
    </p:spTree>
    <p:extLst>
      <p:ext uri="{BB962C8B-B14F-4D97-AF65-F5344CB8AC3E}">
        <p14:creationId xmlns:p14="http://schemas.microsoft.com/office/powerpoint/2010/main" val="881851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1 kolum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sz="quarter" idx="13" hasCustomPrompt="1"/>
          </p:nvPr>
        </p:nvSpPr>
        <p:spPr>
          <a:xfrm>
            <a:off x="2639800" y="1458999"/>
            <a:ext cx="9120000" cy="374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Podtytuł/Nagłówek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39800" y="1855374"/>
            <a:ext cx="9120000" cy="3997325"/>
          </a:xfrm>
        </p:spPr>
        <p:txBody>
          <a:bodyPr lIns="0" tIns="0" rIns="0" bIns="0"/>
          <a:lstStyle>
            <a:lvl1pPr marL="0" indent="0" defTabSz="26789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Times New Roman" panose="02020603050405020304" pitchFamily="18" charset="0"/>
              <a:buNone/>
              <a:defRPr sz="1350" b="0"/>
            </a:lvl1pPr>
            <a:lvl2pPr marL="216000" marR="0" indent="-171450" algn="l" defTabSz="403622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tabLst/>
              <a:defRPr sz="1350"/>
            </a:lvl2pPr>
            <a:lvl3pPr marL="378000">
              <a:defRPr sz="1200"/>
            </a:lvl3pPr>
            <a:lvl4pPr marL="594000" indent="-171450">
              <a:buFont typeface="Times New Roman" panose="02020603050405020304" pitchFamily="18" charset="0"/>
              <a:buChar char="̵"/>
              <a:defRPr sz="1050"/>
            </a:lvl4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072000" y="6213603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0B16D-D7FB-4722-A93E-B27BAD17AAF8}" type="slidenum">
              <a:rPr lang="pl-PL" smtClean="0">
                <a:solidFill>
                  <a:srgbClr val="B61928"/>
                </a:solidFill>
                <a:latin typeface="Calibri Light" panose="020F0302020204030204"/>
              </a:rPr>
              <a:pPr/>
              <a:t>‹#›</a:t>
            </a:fld>
            <a:endParaRPr lang="pl-PL" sz="900" dirty="0">
              <a:solidFill>
                <a:srgbClr val="B61928"/>
              </a:solidFill>
              <a:latin typeface="Calibri Light" panose="020F0302020204030204"/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2F15ECB9-E9A3-4BE7-8BCC-FC3BA2BE84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484" y="324913"/>
            <a:ext cx="9110125" cy="126489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2100">
                <a:latin typeface="+mj-lt"/>
              </a:defRPr>
            </a:lvl1pPr>
          </a:lstStyle>
          <a:p>
            <a:pPr lvl="0"/>
            <a:r>
              <a:rPr lang="pl-PL" dirty="0"/>
              <a:t>Tytuł prezentacji (Times New Roman, 28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202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4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owy + logo partn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2364401"/>
            <a:ext cx="11257087" cy="1689100"/>
          </a:xfr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prezentacji (Times New Roman, 36 </a:t>
            </a:r>
            <a:r>
              <a:rPr lang="pl-PL" dirty="0" err="1"/>
              <a:t>pt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spc="-20" dirty="0" err="1"/>
              <a:t>Offic</a:t>
            </a:r>
            <a:r>
              <a:rPr lang="pl-PL" spc="-2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5" dirty="0"/>
              <a:t>lam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5" dirty="0" err="1"/>
              <a:t>inihitat</a:t>
            </a:r>
            <a:r>
              <a:rPr lang="pl-PL" spc="-5" dirty="0"/>
              <a:t> </a:t>
            </a:r>
            <a:r>
              <a:rPr lang="pl-PL" spc="-10" dirty="0" err="1"/>
              <a:t>ommo-loris</a:t>
            </a:r>
            <a:r>
              <a:rPr lang="pl-PL" spc="-10" dirty="0"/>
              <a:t> </a:t>
            </a:r>
            <a:r>
              <a:rPr lang="pl-PL" spc="-5" dirty="0" err="1"/>
              <a:t>etur</a:t>
            </a:r>
            <a:endParaRPr lang="pl-PL" dirty="0"/>
          </a:p>
        </p:txBody>
      </p:sp>
      <p:sp>
        <p:nvSpPr>
          <p:cNvPr id="28" name="Symbol zastępczy tekstu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9506" y="4249281"/>
            <a:ext cx="8298494" cy="11223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Podtytuł prezentacji (Calibri, 24 </a:t>
            </a:r>
            <a:r>
              <a:rPr lang="pl-PL" dirty="0" err="1"/>
              <a:t>pt</a:t>
            </a:r>
            <a:r>
              <a:rPr lang="pl-PL" dirty="0"/>
              <a:t>)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endParaRPr lang="pl-PL" dirty="0"/>
          </a:p>
        </p:txBody>
      </p:sp>
      <p:sp>
        <p:nvSpPr>
          <p:cNvPr id="29" name="Symbol zastępczy tekstu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9506" y="5567424"/>
            <a:ext cx="8298494" cy="3530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r>
              <a:rPr lang="pl-PL" dirty="0"/>
              <a:t>Imię Nazwisko, Data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3" hasCustomPrompt="1"/>
          </p:nvPr>
        </p:nvSpPr>
        <p:spPr>
          <a:xfrm>
            <a:off x="8882717" y="499600"/>
            <a:ext cx="2817283" cy="753038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pl-PL" dirty="0"/>
              <a:t>Logo partnera</a:t>
            </a:r>
          </a:p>
        </p:txBody>
      </p:sp>
    </p:spTree>
    <p:extLst>
      <p:ext uri="{BB962C8B-B14F-4D97-AF65-F5344CB8AC3E}">
        <p14:creationId xmlns:p14="http://schemas.microsoft.com/office/powerpoint/2010/main" val="35688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57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djęcia + teks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4285674"/>
            <a:ext cx="11401087" cy="1567024"/>
          </a:xfrm>
        </p:spPr>
        <p:txBody>
          <a:bodyPr lIns="0" tIns="0" rIns="0" bIns="0">
            <a:normAutofit/>
          </a:bodyPr>
          <a:lstStyle>
            <a:lvl1pPr marL="0" indent="0" defTabSz="35718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Times New Roman" panose="02020603050405020304" pitchFamily="18" charset="0"/>
              <a:buNone/>
              <a:defRPr sz="1800" b="0"/>
            </a:lvl1pPr>
            <a:lvl2pPr marL="288000" marR="0" indent="-228600" algn="l" defTabSz="5381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tabLst/>
              <a:defRPr sz="1800"/>
            </a:lvl2pPr>
            <a:lvl3pPr marL="504000">
              <a:defRPr sz="1600"/>
            </a:lvl3pPr>
            <a:lvl4pPr marL="792000" indent="-228600">
              <a:buFont typeface="Times New Roman" panose="02020603050405020304" pitchFamily="18" charset="0"/>
              <a:buChar char="̵"/>
              <a:defRPr sz="1400"/>
            </a:lvl4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0B16D-D7FB-4722-A93E-B27BAD17AAF8}" type="slidenum">
              <a:rPr lang="pl-PL" sz="1600" smtClean="0">
                <a:solidFill>
                  <a:srgbClr val="B61928"/>
                </a:solidFill>
                <a:latin typeface="Calibri Light" panose="020F0302020204030204"/>
              </a:rPr>
              <a:pPr/>
              <a:t>‹#›</a:t>
            </a:fld>
            <a:endParaRPr lang="pl-PL" dirty="0">
              <a:solidFill>
                <a:srgbClr val="B61928"/>
              </a:solidFill>
              <a:latin typeface="Calibri Light" panose="020F0302020204030204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442913" y="1855273"/>
            <a:ext cx="3481086" cy="216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4406180" y="1855273"/>
            <a:ext cx="3481086" cy="216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8369447" y="1855273"/>
            <a:ext cx="3481086" cy="216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35187" y="324914"/>
            <a:ext cx="9715345" cy="8270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28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99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0B16D-D7FB-4722-A93E-B27BAD17AAF8}" type="slidenum">
              <a:rPr lang="pl-PL" sz="1600" smtClean="0">
                <a:solidFill>
                  <a:srgbClr val="B61928"/>
                </a:solidFill>
                <a:latin typeface="Calibri Light" panose="020F0302020204030204"/>
              </a:rPr>
              <a:pPr/>
              <a:t>‹#›</a:t>
            </a:fld>
            <a:endParaRPr lang="pl-PL" dirty="0">
              <a:solidFill>
                <a:srgbClr val="B61928"/>
              </a:solidFill>
              <a:latin typeface="Calibri Light" panose="020F0302020204030204"/>
            </a:endParaRPr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35188" y="324914"/>
            <a:ext cx="9752012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sekcji (Times New Roman, 28 </a:t>
            </a:r>
            <a:r>
              <a:rPr lang="pl-PL" dirty="0" err="1"/>
              <a:t>pt</a:t>
            </a:r>
            <a:r>
              <a:rPr lang="pl-PL" dirty="0"/>
              <a:t>)</a:t>
            </a:r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DCEF83E4-8D03-4B5B-B10E-D3CD130177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2912" y="1844675"/>
            <a:ext cx="3301087" cy="372123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C23DF372-F539-46A0-9140-8CECEA91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8704" y="1844675"/>
            <a:ext cx="7735296" cy="33331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chemeClr val="tx2"/>
                </a:solidFill>
              </a:rPr>
              <a:t>Imię Nazwisko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930A5F8C-4523-44B2-BB5D-607C75893D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8704" y="2207925"/>
            <a:ext cx="7735296" cy="32719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Stanowisko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8B7AFCBE-5B80-4899-887D-F1C23D7B3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704" y="2678545"/>
            <a:ext cx="7735296" cy="2887368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>
              <a:solidFill>
                <a:srgbClr val="62676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tel.: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 err="1">
                <a:solidFill>
                  <a:srgbClr val="626769"/>
                </a:solidFill>
              </a:rPr>
              <a:t>mob</a:t>
            </a:r>
            <a:r>
              <a:rPr lang="pl-PL" spc="-10" dirty="0">
                <a:solidFill>
                  <a:srgbClr val="626769"/>
                </a:solidFill>
              </a:rPr>
              <a:t>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e-mail: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www.paih.pl</a:t>
            </a:r>
          </a:p>
        </p:txBody>
      </p:sp>
    </p:spTree>
    <p:extLst>
      <p:ext uri="{BB962C8B-B14F-4D97-AF65-F5344CB8AC3E}">
        <p14:creationId xmlns:p14="http://schemas.microsoft.com/office/powerpoint/2010/main" val="384640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1 kolum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sz="quarter" idx="13" hasCustomPrompt="1"/>
          </p:nvPr>
        </p:nvSpPr>
        <p:spPr>
          <a:xfrm>
            <a:off x="2639800" y="1458999"/>
            <a:ext cx="9120000" cy="374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Podtytuł/Nagłówek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39800" y="1855374"/>
            <a:ext cx="9120000" cy="3997325"/>
          </a:xfrm>
        </p:spPr>
        <p:txBody>
          <a:bodyPr lIns="0" tIns="0" rIns="0" bIns="0"/>
          <a:lstStyle>
            <a:lvl1pPr marL="0" indent="0" defTabSz="26789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Times New Roman" panose="02020603050405020304" pitchFamily="18" charset="0"/>
              <a:buNone/>
              <a:defRPr sz="1350" b="0"/>
            </a:lvl1pPr>
            <a:lvl2pPr marL="216000" marR="0" indent="-171450" algn="l" defTabSz="403622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tabLst/>
              <a:defRPr sz="1350"/>
            </a:lvl2pPr>
            <a:lvl3pPr marL="378000">
              <a:defRPr sz="1200"/>
            </a:lvl3pPr>
            <a:lvl4pPr marL="594000" indent="-171450">
              <a:buFont typeface="Times New Roman" panose="02020603050405020304" pitchFamily="18" charset="0"/>
              <a:buChar char="̵"/>
              <a:defRPr sz="1050"/>
            </a:lvl4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072000" y="6213603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0B16D-D7FB-4722-A93E-B27BAD17AAF8}" type="slidenum">
              <a:rPr lang="pl-PL" smtClean="0">
                <a:solidFill>
                  <a:srgbClr val="B61928"/>
                </a:solidFill>
                <a:latin typeface="Calibri Light" panose="020F0302020204030204"/>
              </a:rPr>
              <a:pPr/>
              <a:t>‹#›</a:t>
            </a:fld>
            <a:endParaRPr lang="pl-PL" sz="900" dirty="0">
              <a:solidFill>
                <a:srgbClr val="B61928"/>
              </a:solidFill>
              <a:latin typeface="Calibri Light" panose="020F0302020204030204"/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2F15ECB9-E9A3-4BE7-8BCC-FC3BA2BE84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484" y="324913"/>
            <a:ext cx="9110125" cy="126489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2100">
                <a:latin typeface="+mj-lt"/>
              </a:defRPr>
            </a:lvl1pPr>
          </a:lstStyle>
          <a:p>
            <a:pPr lvl="0"/>
            <a:r>
              <a:rPr lang="pl-PL" dirty="0"/>
              <a:t>Tytuł prezentacji (Times New Roman, 28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21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4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e kontaktow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624000" y="2368297"/>
            <a:ext cx="7644384" cy="151790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5" dirty="0">
                <a:solidFill>
                  <a:srgbClr val="626769"/>
                </a:solidFill>
              </a:rPr>
              <a:t>Adres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055288"/>
            <a:ext cx="7644384" cy="1517904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5" dirty="0">
                <a:solidFill>
                  <a:srgbClr val="626769"/>
                </a:solidFill>
              </a:rPr>
              <a:t>Kontakt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72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582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2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3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16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51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6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54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204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B8FF-44AC-45BD-B169-A255950CBDD6}" type="datetimeFigureOut">
              <a:rPr lang="pl-PL" smtClean="0"/>
              <a:t>2021-06-01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BB9F-CFCF-481A-80B6-3D34AAA3E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8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964" y="3281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37ACF7-F0A0-4A91-BFC8-73FFE143871A}" type="datetimeFigureOut">
              <a:rPr lang="pl-PL" smtClean="0">
                <a:solidFill>
                  <a:srgbClr val="626769">
                    <a:tint val="75000"/>
                  </a:srgbClr>
                </a:solidFill>
              </a:rPr>
              <a:pPr defTabSz="457200"/>
              <a:t>2021-06-01</a:t>
            </a:fld>
            <a:endParaRPr lang="pl-PL">
              <a:solidFill>
                <a:srgbClr val="6267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pl-PL">
              <a:solidFill>
                <a:srgbClr val="6267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C0B16D-D7FB-4722-A93E-B27BAD17AAF8}" type="slidenum">
              <a:rPr lang="pl-PL" smtClean="0">
                <a:solidFill>
                  <a:srgbClr val="626769">
                    <a:tint val="75000"/>
                  </a:srgbClr>
                </a:solidFill>
              </a:rPr>
              <a:pPr defTabSz="457200"/>
              <a:t>‹#›</a:t>
            </a:fld>
            <a:endParaRPr lang="pl-PL">
              <a:solidFill>
                <a:srgbClr val="6267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8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1345">
          <p15:clr>
            <a:srgbClr val="F26B43"/>
          </p15:clr>
        </p15:guide>
        <p15:guide id="3" pos="2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964" y="3281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37ACF7-F0A0-4A91-BFC8-73FFE143871A}" type="datetimeFigureOut">
              <a:rPr lang="pl-PL" smtClean="0">
                <a:solidFill>
                  <a:srgbClr val="626769">
                    <a:tint val="75000"/>
                  </a:srgbClr>
                </a:solidFill>
              </a:rPr>
              <a:pPr defTabSz="457200"/>
              <a:t>2021-06-01</a:t>
            </a:fld>
            <a:endParaRPr lang="pl-PL">
              <a:solidFill>
                <a:srgbClr val="6267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pl-PL">
              <a:solidFill>
                <a:srgbClr val="6267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C0B16D-D7FB-4722-A93E-B27BAD17AAF8}" type="slidenum">
              <a:rPr lang="pl-PL" smtClean="0">
                <a:solidFill>
                  <a:srgbClr val="626769">
                    <a:tint val="75000"/>
                  </a:srgbClr>
                </a:solidFill>
              </a:rPr>
              <a:pPr defTabSz="457200"/>
              <a:t>‹#›</a:t>
            </a:fld>
            <a:endParaRPr lang="pl-PL">
              <a:solidFill>
                <a:srgbClr val="6267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6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1345">
          <p15:clr>
            <a:srgbClr val="F26B43"/>
          </p15:clr>
        </p15:guide>
        <p15:guide id="3" pos="2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wis-uslugirozwojowe.parp.gov.pl/informacje-o-bazie-uslug-rozwojowych#regulami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hyperlink" Target="https://serwis-uslugirozwojowe.parp.gov.pl/baza-wiedzy#instrukcj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2300375-A4A8-41AF-98A4-6D44A58E10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539AD05-881C-471C-BCFA-6E5505008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586570"/>
            <a:ext cx="10942820" cy="1898501"/>
          </a:xfrm>
        </p:spPr>
        <p:txBody>
          <a:bodyPr/>
          <a:lstStyle/>
          <a:p>
            <a:r>
              <a:rPr lang="pl-PL" sz="4400" b="1" dirty="0">
                <a:latin typeface="+mn-lt"/>
                <a:cs typeface="+mn-cs"/>
              </a:rPr>
              <a:t>Zmiany w </a:t>
            </a:r>
            <a:r>
              <a:rPr lang="pl-PL" sz="4400" b="1" dirty="0" smtClean="0">
                <a:latin typeface="+mn-lt"/>
                <a:cs typeface="+mn-cs"/>
              </a:rPr>
              <a:t>Kartach Usług </a:t>
            </a:r>
            <a:r>
              <a:rPr lang="pl-PL" sz="4400" b="1" dirty="0">
                <a:latin typeface="+mn-lt"/>
                <a:cs typeface="+mn-cs"/>
              </a:rPr>
              <a:t>publikowanych </a:t>
            </a:r>
            <a:r>
              <a:rPr lang="pl-PL" sz="4400" b="1" dirty="0" smtClean="0">
                <a:latin typeface="+mn-lt"/>
                <a:cs typeface="+mn-cs"/>
              </a:rPr>
              <a:t/>
            </a:r>
            <a:br>
              <a:rPr lang="pl-PL" sz="4400" b="1" dirty="0" smtClean="0">
                <a:latin typeface="+mn-lt"/>
                <a:cs typeface="+mn-cs"/>
              </a:rPr>
            </a:br>
            <a:r>
              <a:rPr lang="pl-PL" sz="4400" b="1" dirty="0" smtClean="0">
                <a:latin typeface="+mn-lt"/>
                <a:cs typeface="+mn-cs"/>
              </a:rPr>
              <a:t>w </a:t>
            </a:r>
            <a:r>
              <a:rPr lang="pl-PL" sz="4400" b="1" dirty="0">
                <a:latin typeface="+mn-lt"/>
                <a:cs typeface="+mn-cs"/>
              </a:rPr>
              <a:t>BUR oraz Standard Usług Zdalnego </a:t>
            </a:r>
            <a:r>
              <a:rPr lang="pl-PL" sz="4400" b="1" dirty="0" smtClean="0">
                <a:latin typeface="+mn-lt"/>
                <a:cs typeface="+mn-cs"/>
              </a:rPr>
              <a:t/>
            </a:r>
            <a:br>
              <a:rPr lang="pl-PL" sz="4400" b="1" dirty="0" smtClean="0">
                <a:latin typeface="+mn-lt"/>
                <a:cs typeface="+mn-cs"/>
              </a:rPr>
            </a:br>
            <a:r>
              <a:rPr lang="pl-PL" sz="4400" b="1" dirty="0" smtClean="0">
                <a:latin typeface="+mn-lt"/>
                <a:cs typeface="+mn-cs"/>
              </a:rPr>
              <a:t>Uczenia </a:t>
            </a:r>
            <a:r>
              <a:rPr lang="pl-PL" sz="4400" b="1" dirty="0">
                <a:latin typeface="+mn-lt"/>
                <a:cs typeface="+mn-cs"/>
              </a:rPr>
              <a:t>się (SUZ)</a:t>
            </a:r>
            <a:endParaRPr lang="pl-PL" sz="4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CBA576-8EBF-412F-B071-6D91ABD2CC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3421" y="4696939"/>
            <a:ext cx="8665535" cy="1468708"/>
          </a:xfrm>
        </p:spPr>
        <p:txBody>
          <a:bodyPr/>
          <a:lstStyle/>
          <a:p>
            <a:pPr marL="12700" algn="r"/>
            <a:r>
              <a:rPr lang="pl-PL" sz="2000" dirty="0">
                <a:cs typeface="Calibri"/>
              </a:rPr>
              <a:t>Ewelina Polit-Trzcińska</a:t>
            </a:r>
            <a:br>
              <a:rPr lang="pl-PL" sz="2000" dirty="0">
                <a:cs typeface="Calibri"/>
              </a:rPr>
            </a:br>
            <a:r>
              <a:rPr lang="pl-PL" sz="2000" dirty="0" smtClean="0">
                <a:cs typeface="Calibri"/>
              </a:rPr>
              <a:t>Agata </a:t>
            </a:r>
            <a:r>
              <a:rPr lang="pl-PL" sz="2000" dirty="0">
                <a:cs typeface="Calibri"/>
              </a:rPr>
              <a:t>Lewandowska</a:t>
            </a:r>
            <a:br>
              <a:rPr lang="pl-PL" sz="2000" dirty="0">
                <a:cs typeface="Calibri"/>
              </a:rPr>
            </a:br>
            <a:r>
              <a:rPr lang="pl-PL" sz="1800" dirty="0" smtClean="0">
                <a:cs typeface="Calibri"/>
              </a:rPr>
              <a:t>Sekcja </a:t>
            </a:r>
            <a:r>
              <a:rPr lang="pl-PL" sz="1800" dirty="0">
                <a:cs typeface="Calibri"/>
              </a:rPr>
              <a:t>Akredytacji </a:t>
            </a:r>
            <a:r>
              <a:rPr lang="pl-PL" sz="1800" dirty="0" smtClean="0">
                <a:cs typeface="Calibri"/>
              </a:rPr>
              <a:t>BUR</a:t>
            </a:r>
          </a:p>
          <a:p>
            <a:pPr marL="12700" algn="r"/>
            <a:r>
              <a:rPr lang="pl-PL" sz="1800" dirty="0" smtClean="0">
                <a:cs typeface="Calibri"/>
              </a:rPr>
              <a:t>Departament </a:t>
            </a:r>
            <a:r>
              <a:rPr lang="pl-PL" sz="1800" dirty="0">
                <a:cs typeface="Calibri"/>
              </a:rPr>
              <a:t>Rozwoju Kadr w Przedsiębiorstwach</a:t>
            </a:r>
          </a:p>
          <a:p>
            <a:pPr marL="12700" algn="r"/>
            <a:endParaRPr lang="pl-PL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1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r>
              <a:rPr lang="pl-PL" altLang="pl-PL" sz="28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/>
            </a:r>
            <a:br>
              <a:rPr lang="pl-PL" altLang="pl-PL" sz="2800" kern="0" dirty="0" smtClean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pl-PL" altLang="pl-PL" sz="2800" b="1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Nowe</a:t>
            </a:r>
            <a:r>
              <a:rPr lang="pl-PL" altLang="pl-PL" sz="28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pl-PL" altLang="pl-PL" sz="2800" b="1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pola</a:t>
            </a:r>
            <a:r>
              <a:rPr lang="pl-PL" altLang="pl-PL" sz="28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 pojawiające się w formularzu Karty Usługi:</a:t>
            </a:r>
            <a:br>
              <a:rPr lang="pl-PL" altLang="pl-PL" sz="2800" kern="0" dirty="0" smtClean="0">
                <a:solidFill>
                  <a:srgbClr val="000000"/>
                </a:solidFill>
                <a:cs typeface="Calibri" panose="020F0502020204030204" pitchFamily="34" charset="0"/>
              </a:rPr>
            </a:br>
            <a:endParaRPr lang="pl-PL" altLang="pl-PL" sz="2800" kern="0" dirty="0" smtClean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dirty="0" smtClean="0">
                <a:solidFill>
                  <a:srgbClr val="000000"/>
                </a:solidFill>
              </a:rPr>
              <a:t>Forma świadczenia usługi,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dirty="0" smtClean="0">
                <a:solidFill>
                  <a:srgbClr val="000000"/>
                </a:solidFill>
              </a:rPr>
              <a:t>Sposób </a:t>
            </a:r>
            <a:r>
              <a:rPr lang="pl-PL" sz="2400" dirty="0">
                <a:solidFill>
                  <a:srgbClr val="000000"/>
                </a:solidFill>
              </a:rPr>
              <a:t>weryfikacji osiągnięcia efektów uczenia się</a:t>
            </a:r>
            <a:r>
              <a:rPr lang="pl-PL" sz="2400" dirty="0" smtClean="0">
                <a:solidFill>
                  <a:srgbClr val="000000"/>
                </a:solidFill>
              </a:rPr>
              <a:t>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dirty="0">
                <a:solidFill>
                  <a:srgbClr val="000000"/>
                </a:solidFill>
              </a:rPr>
              <a:t>Informacje o materiałach dla </a:t>
            </a:r>
            <a:r>
              <a:rPr lang="pl-PL" sz="2400" dirty="0" smtClean="0">
                <a:solidFill>
                  <a:srgbClr val="000000"/>
                </a:solidFill>
              </a:rPr>
              <a:t>uczestników </a:t>
            </a:r>
            <a:r>
              <a:rPr lang="pl-PL" sz="2400" dirty="0">
                <a:solidFill>
                  <a:srgbClr val="000000"/>
                </a:solidFill>
              </a:rPr>
              <a:t>usługi, 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dirty="0" smtClean="0">
                <a:solidFill>
                  <a:srgbClr val="000000"/>
                </a:solidFill>
              </a:rPr>
              <a:t>Warunki </a:t>
            </a:r>
            <a:r>
              <a:rPr lang="pl-PL" sz="2400" dirty="0">
                <a:solidFill>
                  <a:srgbClr val="000000"/>
                </a:solidFill>
              </a:rPr>
              <a:t>techniczne,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dirty="0" smtClean="0">
                <a:solidFill>
                  <a:srgbClr val="000000"/>
                </a:solidFill>
              </a:rPr>
              <a:t>Kody dostępowe usługi.</a:t>
            </a: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626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36990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r>
              <a:rPr lang="pl-PL" altLang="pl-PL" sz="2800" b="1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/>
            </a:r>
            <a:br>
              <a:rPr lang="pl-PL" altLang="pl-PL" sz="2800" b="1" kern="0" dirty="0" smtClean="0">
                <a:solidFill>
                  <a:srgbClr val="C00000"/>
                </a:solidFill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</a:rPr>
              <a:t>Forma świadczenia usługi </a:t>
            </a:r>
            <a:r>
              <a:rPr lang="pl-PL" sz="1800" dirty="0" smtClean="0">
                <a:solidFill>
                  <a:srgbClr val="000000"/>
                </a:solidFill>
              </a:rPr>
              <a:t>(sekcja Sposób </a:t>
            </a:r>
            <a:r>
              <a:rPr lang="pl-PL" sz="1800" dirty="0">
                <a:solidFill>
                  <a:srgbClr val="000000"/>
                </a:solidFill>
              </a:rPr>
              <a:t>dofinansowania)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300" dirty="0">
                <a:solidFill>
                  <a:srgbClr val="000000"/>
                </a:solidFill>
              </a:rPr>
              <a:t>stacjonarna,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300" dirty="0">
                <a:solidFill>
                  <a:srgbClr val="000000"/>
                </a:solidFill>
              </a:rPr>
              <a:t>zdalna w czasie rzeczywistym,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300" dirty="0">
                <a:solidFill>
                  <a:srgbClr val="000000"/>
                </a:solidFill>
              </a:rPr>
              <a:t>zdalna,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300" dirty="0">
                <a:solidFill>
                  <a:srgbClr val="000000"/>
                </a:solidFill>
              </a:rPr>
              <a:t>mieszana (usługa stacjonarna połączona z usługą zdalną w czasie rzeczywistym),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300" dirty="0">
                <a:solidFill>
                  <a:srgbClr val="000000"/>
                </a:solidFill>
              </a:rPr>
              <a:t>mieszana (usługa stacjonarna połączona z usługą zdalną),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300" dirty="0">
                <a:solidFill>
                  <a:srgbClr val="000000"/>
                </a:solidFill>
              </a:rPr>
              <a:t>mieszana (usługa zdalna połączona z usługą zdalną w czasie rzeczywistym</a:t>
            </a:r>
            <a:r>
              <a:rPr lang="pl-PL" sz="2300" dirty="0" smtClean="0">
                <a:solidFill>
                  <a:srgbClr val="000000"/>
                </a:solidFill>
              </a:rPr>
              <a:t>).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464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b="1" dirty="0">
                <a:solidFill>
                  <a:srgbClr val="000000"/>
                </a:solidFill>
              </a:rPr>
              <a:t>Usługa stacjonarna </a:t>
            </a:r>
            <a:endParaRPr lang="pl-PL" sz="2400" b="1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 smtClean="0">
                <a:solidFill>
                  <a:srgbClr val="000000"/>
                </a:solidFill>
              </a:rPr>
              <a:t>oznacza </a:t>
            </a:r>
            <a:r>
              <a:rPr lang="pl-PL" sz="2400" dirty="0">
                <a:solidFill>
                  <a:srgbClr val="000000"/>
                </a:solidFill>
              </a:rPr>
              <a:t>proces uczenia się, który odbywa się z równoczesnym udziałem zarówno uczestników, jak i eksperta czy trenera w miejscu wyznaczonym przez Dostawcę Usług lub Przedsiębiorcę, </a:t>
            </a:r>
            <a:r>
              <a:rPr lang="pl-PL" sz="2400" dirty="0" smtClean="0">
                <a:solidFill>
                  <a:srgbClr val="000000"/>
                </a:solidFill>
              </a:rPr>
              <a:t>Użytkownika.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Możliwość świadczenia wszystkich podrodzajów usług rozwojowych.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altLang="pl-PL" sz="2800" kern="0" dirty="0">
                <a:solidFill>
                  <a:srgbClr val="C00000"/>
                </a:solidFill>
                <a:cs typeface="Calibri" panose="020F0502020204030204" pitchFamily="34" charset="0"/>
              </a:rPr>
              <a:t>Forma świadczenia usługi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077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b="1" dirty="0" smtClean="0">
                <a:solidFill>
                  <a:srgbClr val="000000"/>
                </a:solidFill>
              </a:rPr>
              <a:t>Usługa stacjonarna </a:t>
            </a:r>
            <a:r>
              <a:rPr lang="pl-PL" sz="2000" b="1" dirty="0" smtClean="0">
                <a:solidFill>
                  <a:srgbClr val="000000"/>
                </a:solidFill>
              </a:rPr>
              <a:t/>
            </a:r>
            <a:br>
              <a:rPr lang="pl-PL" sz="2000" b="1" dirty="0" smtClean="0">
                <a:solidFill>
                  <a:srgbClr val="000000"/>
                </a:solidFill>
              </a:rPr>
            </a:br>
            <a:endParaRPr lang="pl-PL" sz="2000" b="1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dirty="0">
                <a:solidFill>
                  <a:srgbClr val="000000"/>
                </a:solidFill>
              </a:rPr>
              <a:t>Pola pojawiające się </a:t>
            </a:r>
            <a:r>
              <a:rPr lang="pl-PL" sz="2000" dirty="0" smtClean="0">
                <a:solidFill>
                  <a:srgbClr val="000000"/>
                </a:solidFill>
              </a:rPr>
              <a:t>dodatkowo </a:t>
            </a:r>
            <a:r>
              <a:rPr lang="pl-PL" sz="2000" dirty="0">
                <a:solidFill>
                  <a:srgbClr val="000000"/>
                </a:solidFill>
              </a:rPr>
              <a:t>w formularzu Karty </a:t>
            </a:r>
            <a:r>
              <a:rPr lang="pl-PL" sz="2000" dirty="0" smtClean="0">
                <a:solidFill>
                  <a:srgbClr val="000000"/>
                </a:solidFill>
              </a:rPr>
              <a:t>Usługi: </a:t>
            </a:r>
            <a:endParaRPr lang="pl-PL" sz="2000" dirty="0">
              <a:solidFill>
                <a:srgbClr val="000000"/>
              </a:solidFill>
            </a:endParaRP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Sposób </a:t>
            </a:r>
            <a:r>
              <a:rPr lang="pl-PL" sz="2000" dirty="0">
                <a:solidFill>
                  <a:srgbClr val="000000"/>
                </a:solidFill>
              </a:rPr>
              <a:t>weryfikacji osiągnięcia efektów uczenia się, </a:t>
            </a:r>
            <a:endParaRPr lang="pl-PL" sz="2000" dirty="0" smtClean="0">
              <a:solidFill>
                <a:srgbClr val="000000"/>
              </a:solidFill>
            </a:endParaRP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Informacje </a:t>
            </a:r>
            <a:r>
              <a:rPr lang="pl-PL" sz="2000" dirty="0">
                <a:solidFill>
                  <a:srgbClr val="000000"/>
                </a:solidFill>
              </a:rPr>
              <a:t>o materiałach dla uczestników </a:t>
            </a:r>
            <a:r>
              <a:rPr lang="pl-PL" sz="2000" dirty="0" smtClean="0">
                <a:solidFill>
                  <a:srgbClr val="000000"/>
                </a:solidFill>
              </a:rPr>
              <a:t>usługi.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2000" dirty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b="1" dirty="0" smtClean="0">
                <a:solidFill>
                  <a:srgbClr val="000000"/>
                </a:solidFill>
              </a:rPr>
              <a:t>Pola nie pojawiające się </a:t>
            </a:r>
            <a:r>
              <a:rPr lang="pl-PL" sz="2000" dirty="0" smtClean="0">
                <a:solidFill>
                  <a:srgbClr val="000000"/>
                </a:solidFill>
              </a:rPr>
              <a:t>w formularzu Karty Usługi: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Warunki techniczne,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Kody dostępowe usługi.</a:t>
            </a:r>
            <a:r>
              <a:rPr lang="pl-PL" sz="2250" dirty="0" smtClean="0">
                <a:solidFill>
                  <a:srgbClr val="000000"/>
                </a:solidFill>
              </a:rPr>
              <a:t/>
            </a:r>
            <a:br>
              <a:rPr lang="pl-PL" sz="2250" dirty="0" smtClean="0">
                <a:solidFill>
                  <a:srgbClr val="000000"/>
                </a:solidFill>
              </a:rPr>
            </a:br>
            <a:endParaRPr lang="pl-PL" sz="225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altLang="pl-PL" sz="2800" kern="0" dirty="0">
                <a:solidFill>
                  <a:srgbClr val="C00000"/>
                </a:solidFill>
                <a:cs typeface="Calibri" panose="020F0502020204030204" pitchFamily="34" charset="0"/>
              </a:rPr>
              <a:t>Forma świadczenia usługi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542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b="1" dirty="0">
                <a:solidFill>
                  <a:srgbClr val="000000"/>
                </a:solidFill>
              </a:rPr>
              <a:t>Usługa </a:t>
            </a:r>
            <a:r>
              <a:rPr lang="pl-PL" sz="2400" b="1" dirty="0" smtClean="0">
                <a:solidFill>
                  <a:srgbClr val="000000"/>
                </a:solidFill>
              </a:rPr>
              <a:t>zdalna w czasie rzeczywistym 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>
                <a:solidFill>
                  <a:srgbClr val="000000"/>
                </a:solidFill>
              </a:rPr>
              <a:t>oznacza proces uczenia się, który odbywa się z równoczesnym udziałem zarówno uczestników, jak i eksperta czy trenera (osoby prowadzącej usługę) za pomocą komunikatora.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Możliwość świadczenia wszystkich podrodzajów usług rozwojowych.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altLang="pl-PL" sz="2800" kern="0" dirty="0">
                <a:solidFill>
                  <a:srgbClr val="C00000"/>
                </a:solidFill>
                <a:cs typeface="Calibri" panose="020F0502020204030204" pitchFamily="34" charset="0"/>
              </a:rPr>
              <a:t>Forma świadczenia usługi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519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b="1" dirty="0">
                <a:solidFill>
                  <a:srgbClr val="000000"/>
                </a:solidFill>
              </a:rPr>
              <a:t>Usługa </a:t>
            </a:r>
            <a:r>
              <a:rPr lang="pl-PL" sz="2400" b="1" dirty="0" smtClean="0">
                <a:solidFill>
                  <a:srgbClr val="000000"/>
                </a:solidFill>
              </a:rPr>
              <a:t>zdalna</a:t>
            </a:r>
            <a:r>
              <a:rPr lang="pl-PL" sz="2400" b="1" dirty="0">
                <a:solidFill>
                  <a:srgbClr val="000000"/>
                </a:solidFill>
              </a:rPr>
              <a:t> w czasie rzeczywistym</a:t>
            </a:r>
            <a:r>
              <a:rPr lang="pl-PL" sz="24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altLang="pl-PL" sz="2800" kern="0" dirty="0">
                <a:solidFill>
                  <a:srgbClr val="C00000"/>
                </a:solidFill>
                <a:cs typeface="Calibri" panose="020F0502020204030204" pitchFamily="34" charset="0"/>
              </a:rPr>
              <a:t>Forma świadczenia usługi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ymbol zastępczy zawartości 8"/>
          <p:cNvSpPr>
            <a:spLocks noGrp="1"/>
          </p:cNvSpPr>
          <p:nvPr>
            <p:ph sz="quarter" idx="4294967295"/>
          </p:nvPr>
        </p:nvSpPr>
        <p:spPr>
          <a:xfrm>
            <a:off x="6661298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b="1" dirty="0" smtClean="0">
                <a:solidFill>
                  <a:srgbClr val="000000"/>
                </a:solidFill>
              </a:rPr>
              <a:t>Pole </a:t>
            </a:r>
            <a:r>
              <a:rPr lang="pl-PL" sz="2000" b="1" dirty="0">
                <a:solidFill>
                  <a:srgbClr val="000000"/>
                </a:solidFill>
              </a:rPr>
              <a:t>nie pojawiające się </a:t>
            </a:r>
            <a:r>
              <a:rPr lang="pl-PL" sz="2000" dirty="0">
                <a:solidFill>
                  <a:srgbClr val="000000"/>
                </a:solidFill>
              </a:rPr>
              <a:t>w formularzu Karty Usługi: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 smtClean="0">
                <a:solidFill>
                  <a:srgbClr val="000000"/>
                </a:solidFill>
              </a:rPr>
              <a:t>Lokalizacja </a:t>
            </a:r>
            <a:r>
              <a:rPr lang="pl-PL" dirty="0">
                <a:solidFill>
                  <a:srgbClr val="000000"/>
                </a:solidFill>
              </a:rPr>
              <a:t>usługi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  <a:endParaRPr lang="pl-PL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9" name="Symbol zastępczy zawartości 6"/>
          <p:cNvSpPr>
            <a:spLocks noGrp="1"/>
          </p:cNvSpPr>
          <p:nvPr>
            <p:ph sz="half" idx="4294967295"/>
          </p:nvPr>
        </p:nvSpPr>
        <p:spPr>
          <a:xfrm>
            <a:off x="297527" y="2505075"/>
            <a:ext cx="6124538" cy="3684588"/>
          </a:xfrm>
          <a:prstGeom prst="rect">
            <a:avLst/>
          </a:prstGeom>
        </p:spPr>
        <p:txBody>
          <a:bodyPr/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dirty="0">
                <a:solidFill>
                  <a:srgbClr val="000000"/>
                </a:solidFill>
              </a:rPr>
              <a:t>Pola pojawiające się </a:t>
            </a:r>
            <a:r>
              <a:rPr lang="pl-PL" sz="2000" dirty="0" smtClean="0">
                <a:solidFill>
                  <a:srgbClr val="000000"/>
                </a:solidFill>
              </a:rPr>
              <a:t>dodatkowo </a:t>
            </a:r>
            <a:r>
              <a:rPr lang="pl-PL" sz="2000" dirty="0">
                <a:solidFill>
                  <a:srgbClr val="000000"/>
                </a:solidFill>
              </a:rPr>
              <a:t>w formularzu Karty </a:t>
            </a:r>
            <a:r>
              <a:rPr lang="pl-PL" sz="2000" dirty="0" smtClean="0">
                <a:solidFill>
                  <a:srgbClr val="000000"/>
                </a:solidFill>
              </a:rPr>
              <a:t>Usługi: </a:t>
            </a:r>
            <a:endParaRPr lang="pl-PL" sz="2000" dirty="0">
              <a:solidFill>
                <a:srgbClr val="000000"/>
              </a:solidFill>
            </a:endParaRP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Sposób weryfikacji osiągnięcia efektów uczenia się,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Informacje o materiałach dla uczestników usługi,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Warunki techniczne,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Kody dostępowe usługi.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1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b="1" dirty="0">
                <a:solidFill>
                  <a:srgbClr val="000000"/>
                </a:solidFill>
              </a:rPr>
              <a:t>Usługa </a:t>
            </a:r>
            <a:r>
              <a:rPr lang="pl-PL" sz="2400" b="1" dirty="0" smtClean="0">
                <a:solidFill>
                  <a:srgbClr val="000000"/>
                </a:solidFill>
              </a:rPr>
              <a:t>zdalna 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>
                <a:solidFill>
                  <a:srgbClr val="000000"/>
                </a:solidFill>
              </a:rPr>
              <a:t>oznacza proces uczenia się opartego na interakcji uczestnika usługi z materiałem wspierającym rozwój i uczenie się bez równoczesnego udziału eksperta czy trenera (osoby prowadzącej usługę</a:t>
            </a:r>
            <a:r>
              <a:rPr lang="pl-PL" sz="2400" dirty="0" smtClean="0">
                <a:solidFill>
                  <a:srgbClr val="000000"/>
                </a:solidFill>
              </a:rPr>
              <a:t>).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Nie ma możliwości świadczenia usług doradczych, coachingu oraz mentoringu.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altLang="pl-PL" sz="2800" kern="0" dirty="0">
                <a:solidFill>
                  <a:srgbClr val="C00000"/>
                </a:solidFill>
                <a:cs typeface="Calibri" panose="020F0502020204030204" pitchFamily="34" charset="0"/>
              </a:rPr>
              <a:t>Forma świadczenia usługi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55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b="1" dirty="0">
                <a:solidFill>
                  <a:srgbClr val="000000"/>
                </a:solidFill>
              </a:rPr>
              <a:t>Usługa </a:t>
            </a:r>
            <a:r>
              <a:rPr lang="pl-PL" sz="2400" b="1" dirty="0" smtClean="0">
                <a:solidFill>
                  <a:srgbClr val="000000"/>
                </a:solidFill>
              </a:rPr>
              <a:t>zdalna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altLang="pl-PL" sz="2800" kern="0" dirty="0">
                <a:solidFill>
                  <a:srgbClr val="C00000"/>
                </a:solidFill>
                <a:cs typeface="Calibri" panose="020F0502020204030204" pitchFamily="34" charset="0"/>
              </a:rPr>
              <a:t>Forma świadczenia usługi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ymbol zastępczy zawartości 8"/>
          <p:cNvSpPr>
            <a:spLocks noGrp="1"/>
          </p:cNvSpPr>
          <p:nvPr>
            <p:ph sz="quarter" idx="4294967295"/>
          </p:nvPr>
        </p:nvSpPr>
        <p:spPr>
          <a:xfrm>
            <a:off x="6661298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b="1" dirty="0" smtClean="0">
                <a:solidFill>
                  <a:srgbClr val="000000"/>
                </a:solidFill>
              </a:rPr>
              <a:t>Pola </a:t>
            </a:r>
            <a:r>
              <a:rPr lang="pl-PL" sz="2000" b="1" dirty="0">
                <a:solidFill>
                  <a:srgbClr val="000000"/>
                </a:solidFill>
              </a:rPr>
              <a:t>nie pojawiające się </a:t>
            </a:r>
            <a:r>
              <a:rPr lang="pl-PL" sz="2000" dirty="0">
                <a:solidFill>
                  <a:srgbClr val="000000"/>
                </a:solidFill>
              </a:rPr>
              <a:t>w formularzu Karty Usługi: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Harmonogram usługi,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Osoba prowadząca usługę,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Lokalizacja usługi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  <a:endParaRPr lang="pl-PL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9" name="Symbol zastępczy zawartości 6"/>
          <p:cNvSpPr>
            <a:spLocks noGrp="1"/>
          </p:cNvSpPr>
          <p:nvPr>
            <p:ph sz="half" idx="4294967295"/>
          </p:nvPr>
        </p:nvSpPr>
        <p:spPr>
          <a:xfrm>
            <a:off x="297527" y="2505075"/>
            <a:ext cx="6124538" cy="3684588"/>
          </a:xfrm>
          <a:prstGeom prst="rect">
            <a:avLst/>
          </a:prstGeom>
        </p:spPr>
        <p:txBody>
          <a:bodyPr/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dirty="0">
                <a:solidFill>
                  <a:srgbClr val="000000"/>
                </a:solidFill>
              </a:rPr>
              <a:t>Pola pojawiające się </a:t>
            </a:r>
            <a:r>
              <a:rPr lang="pl-PL" sz="2000" dirty="0" smtClean="0">
                <a:solidFill>
                  <a:srgbClr val="000000"/>
                </a:solidFill>
              </a:rPr>
              <a:t>dodatkowo </a:t>
            </a:r>
            <a:r>
              <a:rPr lang="pl-PL" sz="2000" dirty="0">
                <a:solidFill>
                  <a:srgbClr val="000000"/>
                </a:solidFill>
              </a:rPr>
              <a:t>w formularzu Karty </a:t>
            </a:r>
            <a:r>
              <a:rPr lang="pl-PL" sz="2000" dirty="0" smtClean="0">
                <a:solidFill>
                  <a:srgbClr val="000000"/>
                </a:solidFill>
              </a:rPr>
              <a:t>Usługi: </a:t>
            </a:r>
            <a:endParaRPr lang="pl-PL" sz="2000" dirty="0">
              <a:solidFill>
                <a:srgbClr val="000000"/>
              </a:solidFill>
            </a:endParaRP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Sposób weryfikacji osiągnięcia efektów uczenia się,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Informacje o materiałach dla uczestników usługi,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Warunki techniczne,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Kody dostępowe usługi.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61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b="1" dirty="0">
                <a:solidFill>
                  <a:srgbClr val="000000"/>
                </a:solidFill>
              </a:rPr>
              <a:t>Usługa mieszana (usługa stacjonarna połączona z usługą zdalną w czasie rzeczywistym</a:t>
            </a:r>
            <a:r>
              <a:rPr lang="pl-PL" sz="2400" b="1" dirty="0" smtClean="0">
                <a:solidFill>
                  <a:srgbClr val="000000"/>
                </a:solidFill>
              </a:rPr>
              <a:t>) 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 smtClean="0">
                <a:solidFill>
                  <a:srgbClr val="000000"/>
                </a:solidFill>
              </a:rPr>
              <a:t>proces uczenia się, który odbywa się z równoczesnym udziałem zarówno uczestników, jak i eksperta czy trenera w miejscu wyznaczonym przez Dostawcę Usług lub Przedsiębiorcę, Użytkownika oraz za pomocą komunikatora.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Możliwość </a:t>
            </a:r>
            <a:r>
              <a:rPr lang="pl-PL" sz="2400" dirty="0">
                <a:solidFill>
                  <a:srgbClr val="C00000"/>
                </a:solidFill>
              </a:rPr>
              <a:t>świadczenia wszystkich podrodzajów usług rozwojowych</a:t>
            </a:r>
            <a:r>
              <a:rPr lang="pl-PL" sz="2400" dirty="0" smtClean="0">
                <a:solidFill>
                  <a:srgbClr val="C00000"/>
                </a:solidFill>
              </a:rPr>
              <a:t>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>
                <a:solidFill>
                  <a:srgbClr val="000000"/>
                </a:solidFill>
              </a:rPr>
              <a:t>W Karcie Usługi pojawiają się wszystkie pola dostępne w formularzu.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altLang="pl-PL" sz="2800" kern="0" dirty="0">
                <a:solidFill>
                  <a:srgbClr val="C00000"/>
                </a:solidFill>
                <a:cs typeface="Calibri" panose="020F0502020204030204" pitchFamily="34" charset="0"/>
              </a:rPr>
              <a:t>Forma świadczenia usługi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002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b="1" dirty="0">
                <a:solidFill>
                  <a:srgbClr val="000000"/>
                </a:solidFill>
              </a:rPr>
              <a:t>Usługa mieszana (usługa stacjonarna połączona z usługą zdalną</a:t>
            </a:r>
            <a:r>
              <a:rPr lang="pl-PL" sz="2400" b="1" dirty="0" smtClean="0">
                <a:solidFill>
                  <a:srgbClr val="000000"/>
                </a:solidFill>
              </a:rPr>
              <a:t>) 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>
                <a:solidFill>
                  <a:srgbClr val="000000"/>
                </a:solidFill>
              </a:rPr>
              <a:t>proces uczenia się, który odbywa się z równoczesnym udziałem zarówno uczestników, jak i eksperta czy trenera w miejscu wyznaczonym przez Dostawcę Usług lub Przedsiębiorcę, Użytkownika oraz zawiera elementy  interakcji uczestnika usługi z materiałem wspierającym rozwój i uczenie się bez równoczesnego udziału eksperta czy trenera (osoba prowadząca usługę</a:t>
            </a:r>
            <a:r>
              <a:rPr lang="pl-PL" sz="2400" dirty="0" smtClean="0">
                <a:solidFill>
                  <a:srgbClr val="000000"/>
                </a:solidFill>
              </a:rPr>
              <a:t>).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>
                <a:solidFill>
                  <a:srgbClr val="C00000"/>
                </a:solidFill>
              </a:rPr>
              <a:t>Nie ma możliwości świadczenia usług doradczych, coachingu oraz mentoringu</a:t>
            </a:r>
            <a:r>
              <a:rPr lang="pl-PL" sz="2400" dirty="0" smtClean="0">
                <a:solidFill>
                  <a:srgbClr val="C00000"/>
                </a:solidFill>
              </a:rPr>
              <a:t>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>
                <a:solidFill>
                  <a:srgbClr val="000000"/>
                </a:solidFill>
              </a:rPr>
              <a:t>W Karcie Usługi pojawiają się wszystkie pola dostępne w formularzu.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altLang="pl-PL" sz="2800" kern="0" dirty="0">
                <a:solidFill>
                  <a:srgbClr val="C00000"/>
                </a:solidFill>
                <a:cs typeface="Calibri" panose="020F0502020204030204" pitchFamily="34" charset="0"/>
              </a:rPr>
              <a:t>Forma świadczenia usługi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120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592" y="3962400"/>
            <a:ext cx="11423650" cy="137794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związku z pandemią COVID-19 </a:t>
            </a:r>
            <a:r>
              <a:rPr lang="pl-PL" dirty="0">
                <a:solidFill>
                  <a:srgbClr val="C00000"/>
                </a:solidFill>
              </a:rPr>
              <a:t>już 23 marca </a:t>
            </a:r>
            <a:r>
              <a:rPr lang="pl-PL" dirty="0" smtClean="0">
                <a:solidFill>
                  <a:srgbClr val="C00000"/>
                </a:solidFill>
              </a:rPr>
              <a:t>2020 r.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PARP podjęła decyzję o wprowadzeniu rozwiązań zaradczych, dzięki którym  usługi dostępne w BUR mogły być realizowane </a:t>
            </a:r>
            <a:r>
              <a:rPr lang="pl-PL" dirty="0">
                <a:solidFill>
                  <a:srgbClr val="C00000"/>
                </a:solidFill>
              </a:rPr>
              <a:t>w trybie zdalnym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12700" marR="5080">
              <a:lnSpc>
                <a:spcPts val="1939"/>
              </a:lnSpc>
              <a:spcBef>
                <a:spcPts val="345"/>
              </a:spcBef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Wspólnie z Ministerstwem Funduszy i Polityki Regionalnej zostały przygotowane „Wytyczne dotyczące</a:t>
            </a:r>
          </a:p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standardów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świadczenia usług rozwojowych metodami zdalnego dostępu oraz monitoringu takich usług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”.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ts val="1614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9" name="object 46"/>
          <p:cNvSpPr txBox="1">
            <a:spLocks/>
          </p:cNvSpPr>
          <p:nvPr/>
        </p:nvSpPr>
        <p:spPr>
          <a:xfrm>
            <a:off x="2386232" y="212499"/>
            <a:ext cx="8677499" cy="520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rgbClr val="62676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pl-PL" sz="3200" b="1" kern="0" spc="-10" dirty="0">
                <a:solidFill>
                  <a:srgbClr val="C00000"/>
                </a:solidFill>
              </a:rPr>
              <a:t>Baza Usług Rozwojowych w czasie epidemii</a:t>
            </a:r>
            <a:endParaRPr lang="it-IT" sz="3200" b="1" kern="0" spc="-10" dirty="0">
              <a:solidFill>
                <a:srgbClr val="C00000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7D681A0-AAEE-42D5-B943-A94B1BC80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06675"/>
            <a:ext cx="3298642" cy="220019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834EBA9-0550-407E-B6F5-04956BED8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00" y="1406675"/>
            <a:ext cx="3345249" cy="2161031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60F18E6-2F7B-422B-955C-F63298F6695D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>
              <a:solidFill>
                <a:schemeClr val="accent2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088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b="1" dirty="0" smtClean="0">
                <a:solidFill>
                  <a:srgbClr val="000000"/>
                </a:solidFill>
              </a:rPr>
              <a:t>Usługa mieszana (usługa zdalna połączona z usługą zdalną w czasie rzeczywistym) 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>
                <a:solidFill>
                  <a:srgbClr val="000000"/>
                </a:solidFill>
              </a:rPr>
              <a:t>proces uczenia się, który zawiera elementy opierające się na interakcji uczestnika usługi z materiałem wspierającym rozwój i uczenie się bez równoczesnego udziału eksperta czy trenera oraz elementy odbywające się z równoczesnym udziałem uczestników oraz eksperta czy trenera (osoba prowadząca usługę) za pomocą komunikatora. 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Nie ma możliwości świadczenia usług doradczych, coachingu oraz mentoringu.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altLang="pl-PL" sz="2800" kern="0" dirty="0">
                <a:solidFill>
                  <a:srgbClr val="C00000"/>
                </a:solidFill>
                <a:cs typeface="Calibri" panose="020F0502020204030204" pitchFamily="34" charset="0"/>
              </a:rPr>
              <a:t>Forma świadczenia usługi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31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b="1" dirty="0">
                <a:solidFill>
                  <a:srgbClr val="000000"/>
                </a:solidFill>
              </a:rPr>
              <a:t>Usługa mieszana (usługa zdalna połączona z usługą zdalną w czasie rzeczywistym)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altLang="pl-PL" sz="2800" kern="0" dirty="0">
                <a:solidFill>
                  <a:srgbClr val="C00000"/>
                </a:solidFill>
                <a:cs typeface="Calibri" panose="020F0502020204030204" pitchFamily="34" charset="0"/>
              </a:rPr>
              <a:t>Forma świadczenia usługi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ymbol zastępczy zawartości 8"/>
          <p:cNvSpPr>
            <a:spLocks noGrp="1"/>
          </p:cNvSpPr>
          <p:nvPr>
            <p:ph sz="quarter" idx="4294967295"/>
          </p:nvPr>
        </p:nvSpPr>
        <p:spPr>
          <a:xfrm>
            <a:off x="6661298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b="1" dirty="0" smtClean="0">
                <a:solidFill>
                  <a:srgbClr val="000000"/>
                </a:solidFill>
              </a:rPr>
              <a:t>Pole </a:t>
            </a:r>
            <a:r>
              <a:rPr lang="pl-PL" sz="2000" b="1" dirty="0">
                <a:solidFill>
                  <a:srgbClr val="000000"/>
                </a:solidFill>
              </a:rPr>
              <a:t>nie pojawiające się </a:t>
            </a:r>
            <a:r>
              <a:rPr lang="pl-PL" sz="2000" dirty="0">
                <a:solidFill>
                  <a:srgbClr val="000000"/>
                </a:solidFill>
              </a:rPr>
              <a:t>w formularzu Karty Usługi: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 smtClean="0">
                <a:solidFill>
                  <a:srgbClr val="000000"/>
                </a:solidFill>
              </a:rPr>
              <a:t>Lokalizacja </a:t>
            </a:r>
            <a:r>
              <a:rPr lang="pl-PL" dirty="0">
                <a:solidFill>
                  <a:srgbClr val="000000"/>
                </a:solidFill>
              </a:rPr>
              <a:t>usługi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  <a:endParaRPr lang="pl-PL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9" name="Symbol zastępczy zawartości 6"/>
          <p:cNvSpPr>
            <a:spLocks noGrp="1"/>
          </p:cNvSpPr>
          <p:nvPr>
            <p:ph sz="half" idx="4294967295"/>
          </p:nvPr>
        </p:nvSpPr>
        <p:spPr>
          <a:xfrm>
            <a:off x="297527" y="2505075"/>
            <a:ext cx="6124538" cy="3684588"/>
          </a:xfrm>
          <a:prstGeom prst="rect">
            <a:avLst/>
          </a:prstGeom>
        </p:spPr>
        <p:txBody>
          <a:bodyPr/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dirty="0">
                <a:solidFill>
                  <a:srgbClr val="000000"/>
                </a:solidFill>
              </a:rPr>
              <a:t>Pola pojawiające się </a:t>
            </a:r>
            <a:r>
              <a:rPr lang="pl-PL" sz="2000" dirty="0" smtClean="0">
                <a:solidFill>
                  <a:srgbClr val="000000"/>
                </a:solidFill>
              </a:rPr>
              <a:t>dodatkowo </a:t>
            </a:r>
            <a:r>
              <a:rPr lang="pl-PL" sz="2000" dirty="0">
                <a:solidFill>
                  <a:srgbClr val="000000"/>
                </a:solidFill>
              </a:rPr>
              <a:t>w formularzu Karty </a:t>
            </a:r>
            <a:r>
              <a:rPr lang="pl-PL" sz="2000" dirty="0" smtClean="0">
                <a:solidFill>
                  <a:srgbClr val="000000"/>
                </a:solidFill>
              </a:rPr>
              <a:t>Usługi: </a:t>
            </a:r>
            <a:endParaRPr lang="pl-PL" sz="2000" dirty="0">
              <a:solidFill>
                <a:srgbClr val="000000"/>
              </a:solidFill>
            </a:endParaRP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Sposób weryfikacji osiągnięcia efektów uczenia się,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Informacje o materiałach dla uczestników usługi,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Warunki techniczne,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dirty="0">
                <a:solidFill>
                  <a:srgbClr val="000000"/>
                </a:solidFill>
              </a:rPr>
              <a:t>Kody dostępowe usługi.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36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800" dirty="0">
                <a:solidFill>
                  <a:srgbClr val="000000"/>
                </a:solidFill>
              </a:rPr>
              <a:t>Sposób weryfikacji osiągnięcia efektów uczenia </a:t>
            </a:r>
            <a:r>
              <a:rPr lang="pl-PL" sz="2800" dirty="0" smtClean="0">
                <a:solidFill>
                  <a:srgbClr val="000000"/>
                </a:solidFill>
              </a:rPr>
              <a:t>się </a:t>
            </a:r>
            <a:r>
              <a:rPr lang="pl-PL" sz="1800" dirty="0" smtClean="0">
                <a:solidFill>
                  <a:srgbClr val="000000"/>
                </a:solidFill>
              </a:rPr>
              <a:t>(</a:t>
            </a:r>
            <a:r>
              <a:rPr lang="pl-PL" sz="1800" dirty="0">
                <a:solidFill>
                  <a:srgbClr val="000000"/>
                </a:solidFill>
              </a:rPr>
              <a:t>sekcja Główny cel usługi)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Pole </a:t>
            </a:r>
            <a:r>
              <a:rPr lang="pl-PL" sz="2000" dirty="0">
                <a:solidFill>
                  <a:srgbClr val="000000"/>
                </a:solidFill>
              </a:rPr>
              <a:t>jest </a:t>
            </a:r>
            <a:r>
              <a:rPr lang="pl-PL" sz="2000" dirty="0">
                <a:solidFill>
                  <a:srgbClr val="C00000"/>
                </a:solidFill>
              </a:rPr>
              <a:t>obowiązkowe</a:t>
            </a:r>
            <a:r>
              <a:rPr lang="pl-PL" sz="2000" dirty="0">
                <a:solidFill>
                  <a:srgbClr val="000000"/>
                </a:solidFill>
              </a:rPr>
              <a:t> do uzupełnienia</a:t>
            </a:r>
            <a:r>
              <a:rPr lang="pl-PL" sz="2000" dirty="0" smtClean="0">
                <a:solidFill>
                  <a:srgbClr val="000000"/>
                </a:solidFill>
              </a:rPr>
              <a:t>.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W tym polu należy przedstawić zestaw praktycznych narzędzi i rozwiązań, zaprojektowanych elementów procesu uczenia się, dzięki którym Uczestnik usługi oraz Dostawca usług może zweryfikować postępy w uczeniu się, określić stopień i zakres osiągniętych efektów uczenia się w stosunku do tych zaplanowanych. </a:t>
            </a:r>
            <a:endParaRPr lang="pl-PL" sz="2000" dirty="0" smtClean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W przypadku szkolenia kończącego się </a:t>
            </a:r>
            <a:r>
              <a:rPr lang="pl-PL" sz="2000" dirty="0">
                <a:solidFill>
                  <a:srgbClr val="C00000"/>
                </a:solidFill>
              </a:rPr>
              <a:t>walidacją</a:t>
            </a:r>
            <a:r>
              <a:rPr lang="pl-PL" sz="2000" dirty="0">
                <a:solidFill>
                  <a:srgbClr val="000000"/>
                </a:solidFill>
              </a:rPr>
              <a:t>, np. egzaminem, </a:t>
            </a:r>
            <a:r>
              <a:rPr lang="pl-PL" sz="2000" dirty="0">
                <a:solidFill>
                  <a:srgbClr val="C00000"/>
                </a:solidFill>
              </a:rPr>
              <a:t>należy wskazać metodę wykorzystywaną do sprawdzenia efektów uczenia się określonych w usłudze</a:t>
            </a:r>
            <a:r>
              <a:rPr lang="pl-PL" sz="2000" dirty="0">
                <a:solidFill>
                  <a:srgbClr val="000000"/>
                </a:solidFill>
              </a:rPr>
              <a:t>, </a:t>
            </a:r>
            <a:r>
              <a:rPr lang="pl-PL" sz="2000" dirty="0" smtClean="0">
                <a:solidFill>
                  <a:srgbClr val="000000"/>
                </a:solidFill>
              </a:rPr>
              <a:t/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>np</a:t>
            </a:r>
            <a:r>
              <a:rPr lang="pl-PL" sz="2000" dirty="0">
                <a:solidFill>
                  <a:srgbClr val="000000"/>
                </a:solidFill>
              </a:rPr>
              <a:t>. egzamin ustny, test teoretyczny, ocena wykonania określonej </a:t>
            </a:r>
            <a:r>
              <a:rPr lang="pl-PL" sz="2000" dirty="0" smtClean="0">
                <a:solidFill>
                  <a:srgbClr val="000000"/>
                </a:solidFill>
              </a:rPr>
              <a:t>czynności.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412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800" dirty="0" smtClean="0">
                <a:solidFill>
                  <a:srgbClr val="000000"/>
                </a:solidFill>
              </a:rPr>
              <a:t>Sposób </a:t>
            </a:r>
            <a:r>
              <a:rPr lang="pl-PL" sz="2800" dirty="0">
                <a:solidFill>
                  <a:srgbClr val="000000"/>
                </a:solidFill>
              </a:rPr>
              <a:t>weryfikacji osiągnięcia efektów uczenia się </a:t>
            </a:r>
            <a:r>
              <a:rPr lang="pl-PL" sz="1800" dirty="0">
                <a:solidFill>
                  <a:srgbClr val="000000"/>
                </a:solidFill>
              </a:rPr>
              <a:t>(sekcja Główny cel usługi)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Weryfikacja postępów oraz ocena osiągnięcia efektów uczenia może być albo uzgadniana z klientem albo być elementem deklarowanego zakresu usługi</a:t>
            </a:r>
            <a:r>
              <a:rPr lang="pl-PL" sz="2000" dirty="0" smtClean="0">
                <a:solidFill>
                  <a:srgbClr val="000000"/>
                </a:solidFill>
              </a:rPr>
              <a:t>. Do takich praktyk zaliczamy, np.:</a:t>
            </a:r>
            <a:endParaRPr lang="pl-PL" sz="2000" dirty="0">
              <a:solidFill>
                <a:srgbClr val="000000"/>
              </a:solidFill>
            </a:endParaRP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pomiary </a:t>
            </a:r>
            <a:r>
              <a:rPr lang="pl-PL" sz="2000" dirty="0">
                <a:solidFill>
                  <a:srgbClr val="000000"/>
                </a:solidFill>
              </a:rPr>
              <a:t>postępów uczenia się o charakterze ankiet testów i quizów, praktyczne zadania/ aktywności  wymagające użycia efektów uczenia się, stop-klatki i okresowe podsumowania dokonywane grupowo lub indywidualnie,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projekty wymagające zastosowania efektów uczenia się, narzędzia pomiaru zaawansowania udziału w procesie uczenia się, skuteczne wykonanie zadań przed i po usłudze rozwojowej,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wywiady, ankiety i inne narzędzia ewaluacyjne np. wywiad z przełożonymi uczestników, ankieta ewaluacyjne w trakcie i po usłudze.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392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800" dirty="0" smtClean="0">
                <a:solidFill>
                  <a:srgbClr val="000000"/>
                </a:solidFill>
              </a:rPr>
              <a:t/>
            </a:r>
            <a:br>
              <a:rPr lang="pl-PL" sz="2800" dirty="0" smtClean="0">
                <a:solidFill>
                  <a:srgbClr val="000000"/>
                </a:solidFill>
              </a:rPr>
            </a:br>
            <a:r>
              <a:rPr lang="pl-PL" sz="2800" dirty="0" smtClean="0">
                <a:solidFill>
                  <a:srgbClr val="000000"/>
                </a:solidFill>
              </a:rPr>
              <a:t>Informacje </a:t>
            </a:r>
            <a:r>
              <a:rPr lang="pl-PL" sz="2800" dirty="0">
                <a:solidFill>
                  <a:srgbClr val="000000"/>
                </a:solidFill>
              </a:rPr>
              <a:t>o materiałach dla uczestników </a:t>
            </a:r>
            <a:r>
              <a:rPr lang="pl-PL" sz="2800" dirty="0" smtClean="0">
                <a:solidFill>
                  <a:srgbClr val="000000"/>
                </a:solidFill>
              </a:rPr>
              <a:t>usługi </a:t>
            </a:r>
            <a:r>
              <a:rPr lang="pl-PL" sz="1800" dirty="0">
                <a:solidFill>
                  <a:srgbClr val="000000"/>
                </a:solidFill>
              </a:rPr>
              <a:t>(</a:t>
            </a:r>
            <a:r>
              <a:rPr lang="pl-PL" sz="1800" dirty="0" smtClean="0">
                <a:solidFill>
                  <a:srgbClr val="000000"/>
                </a:solidFill>
              </a:rPr>
              <a:t>sekcja Informacje dodatkowe)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>
                <a:solidFill>
                  <a:srgbClr val="000000"/>
                </a:solidFill>
              </a:rPr>
              <a:t>Pole </a:t>
            </a:r>
            <a:r>
              <a:rPr lang="pl-PL" sz="1800" dirty="0" smtClean="0">
                <a:solidFill>
                  <a:srgbClr val="000000"/>
                </a:solidFill>
              </a:rPr>
              <a:t>jest </a:t>
            </a:r>
            <a:r>
              <a:rPr lang="pl-PL" sz="1800" dirty="0" smtClean="0">
                <a:solidFill>
                  <a:srgbClr val="C00000"/>
                </a:solidFill>
              </a:rPr>
              <a:t>obowiązkowe</a:t>
            </a:r>
            <a:r>
              <a:rPr lang="pl-PL" sz="1800" dirty="0" smtClean="0">
                <a:solidFill>
                  <a:srgbClr val="000000"/>
                </a:solidFill>
              </a:rPr>
              <a:t> do uzupełnienia.</a:t>
            </a:r>
            <a:endParaRPr lang="pl-PL" sz="1800" dirty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W </a:t>
            </a:r>
            <a:r>
              <a:rPr lang="pl-PL" sz="1800" dirty="0">
                <a:solidFill>
                  <a:srgbClr val="000000"/>
                </a:solidFill>
              </a:rPr>
              <a:t>tym polu </a:t>
            </a:r>
            <a:r>
              <a:rPr lang="pl-PL" sz="1800" dirty="0" smtClean="0">
                <a:solidFill>
                  <a:srgbClr val="000000"/>
                </a:solidFill>
              </a:rPr>
              <a:t>należy </a:t>
            </a:r>
            <a:r>
              <a:rPr lang="pl-PL" sz="1800" dirty="0">
                <a:solidFill>
                  <a:srgbClr val="000000"/>
                </a:solidFill>
              </a:rPr>
              <a:t>umieścić szczegółowe informacje na temat materiałów, jakie otrzyma uczestnik podczas realizacji </a:t>
            </a:r>
            <a:r>
              <a:rPr lang="pl-PL" sz="1800" dirty="0" smtClean="0">
                <a:solidFill>
                  <a:srgbClr val="000000"/>
                </a:solidFill>
              </a:rPr>
              <a:t>usługi np</a:t>
            </a:r>
            <a:r>
              <a:rPr lang="pl-PL" sz="1800" dirty="0">
                <a:solidFill>
                  <a:srgbClr val="000000"/>
                </a:solidFill>
              </a:rPr>
              <a:t>.: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skrypty</a:t>
            </a:r>
            <a:r>
              <a:rPr lang="pl-PL" sz="1800" dirty="0">
                <a:solidFill>
                  <a:srgbClr val="000000"/>
                </a:solidFill>
              </a:rPr>
              <a:t>, 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scenariusze</a:t>
            </a:r>
            <a:r>
              <a:rPr lang="pl-PL" sz="1800" dirty="0">
                <a:solidFill>
                  <a:srgbClr val="000000"/>
                </a:solidFill>
              </a:rPr>
              <a:t>, 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konspekty</a:t>
            </a:r>
            <a:r>
              <a:rPr lang="pl-PL" sz="1800" dirty="0">
                <a:solidFill>
                  <a:srgbClr val="000000"/>
                </a:solidFill>
              </a:rPr>
              <a:t>,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>
                <a:solidFill>
                  <a:srgbClr val="000000"/>
                </a:solidFill>
              </a:rPr>
              <a:t>e</a:t>
            </a:r>
            <a:r>
              <a:rPr lang="pl-PL" sz="1800" dirty="0" smtClean="0">
                <a:solidFill>
                  <a:srgbClr val="000000"/>
                </a:solidFill>
              </a:rPr>
              <a:t>-podręczniki,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>
                <a:solidFill>
                  <a:srgbClr val="000000"/>
                </a:solidFill>
              </a:rPr>
              <a:t>p</a:t>
            </a:r>
            <a:r>
              <a:rPr lang="pl-PL" sz="1800" dirty="0" smtClean="0">
                <a:solidFill>
                  <a:srgbClr val="000000"/>
                </a:solidFill>
              </a:rPr>
              <a:t>liki </a:t>
            </a:r>
            <a:r>
              <a:rPr lang="pl-PL" sz="1800" dirty="0">
                <a:solidFill>
                  <a:srgbClr val="000000"/>
                </a:solidFill>
              </a:rPr>
              <a:t>dokumentów przygotowanych w dowolnym formacie,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materiałów </a:t>
            </a:r>
            <a:r>
              <a:rPr lang="pl-PL" sz="1800" dirty="0">
                <a:solidFill>
                  <a:srgbClr val="000000"/>
                </a:solidFill>
              </a:rPr>
              <a:t>VOD, </a:t>
            </a:r>
            <a:r>
              <a:rPr lang="pl-PL" sz="1800" dirty="0" smtClean="0">
                <a:solidFill>
                  <a:srgbClr val="000000"/>
                </a:solidFill>
              </a:rPr>
              <a:t>itp.</a:t>
            </a: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08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 smtClean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800" dirty="0" smtClean="0">
                <a:solidFill>
                  <a:srgbClr val="000000"/>
                </a:solidFill>
              </a:rPr>
              <a:t>Warunki techniczne </a:t>
            </a:r>
            <a:r>
              <a:rPr lang="pl-PL" sz="1800" dirty="0" smtClean="0">
                <a:solidFill>
                  <a:srgbClr val="000000"/>
                </a:solidFill>
              </a:rPr>
              <a:t>(sekcja Warunki techniczne)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Pole </a:t>
            </a:r>
            <a:r>
              <a:rPr lang="pl-PL" sz="1800" dirty="0" smtClean="0">
                <a:solidFill>
                  <a:srgbClr val="C00000"/>
                </a:solidFill>
              </a:rPr>
              <a:t>obowiązkowe</a:t>
            </a:r>
            <a:r>
              <a:rPr lang="pl-PL" sz="1800" dirty="0" smtClean="0">
                <a:solidFill>
                  <a:srgbClr val="000000"/>
                </a:solidFill>
              </a:rPr>
              <a:t> do uzupełnienia.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W </a:t>
            </a:r>
            <a:r>
              <a:rPr lang="pl-PL" sz="1800" dirty="0">
                <a:solidFill>
                  <a:srgbClr val="000000"/>
                </a:solidFill>
              </a:rPr>
              <a:t>tym polu należy wskazać warunki techniczne niezbędne do udziału w usłudze: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platformę </a:t>
            </a:r>
            <a:r>
              <a:rPr lang="pl-PL" sz="1800" dirty="0">
                <a:solidFill>
                  <a:srgbClr val="000000"/>
                </a:solidFill>
              </a:rPr>
              <a:t>/rodzaj komunikatora, za pośrednictwem którego prowadzona będzie usługa - w przypadku usług doradczych dopuszcza się możliwość korzystania z komunikatorów dostępnych rynkowo, umożliwiających kontakt face to face, przy zapewnieniu rozwiązań umożliwiających monitoring realizowanej usługi,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minimalne </a:t>
            </a:r>
            <a:r>
              <a:rPr lang="pl-PL" sz="1800" dirty="0">
                <a:solidFill>
                  <a:srgbClr val="000000"/>
                </a:solidFill>
              </a:rPr>
              <a:t>wymagania sprzętowe, jakie musi spełniać komputer Uczestnika lub inne urządzenie do zdalnej komunikacji,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minimalne </a:t>
            </a:r>
            <a:r>
              <a:rPr lang="pl-PL" sz="1800" dirty="0">
                <a:solidFill>
                  <a:srgbClr val="000000"/>
                </a:solidFill>
              </a:rPr>
              <a:t>wymagania dotyczące parametrów łącza sieciowego, jakim musi dysponować Uczestnik,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niezbędne </a:t>
            </a:r>
            <a:r>
              <a:rPr lang="pl-PL" sz="1800" dirty="0">
                <a:solidFill>
                  <a:srgbClr val="000000"/>
                </a:solidFill>
              </a:rPr>
              <a:t>oprogramowanie umożliwiające Uczestnikom dostęp do prezentowanych treści i materiałów,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okres </a:t>
            </a:r>
            <a:r>
              <a:rPr lang="pl-PL" sz="1800" dirty="0">
                <a:solidFill>
                  <a:srgbClr val="000000"/>
                </a:solidFill>
              </a:rPr>
              <a:t>ważności linku umożliwiającego uczestnictwo w spotkaniu on-line.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2400" b="1" dirty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2400" b="1" dirty="0" smtClean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700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endParaRPr lang="pl-PL" altLang="pl-PL" sz="28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800" dirty="0">
                <a:solidFill>
                  <a:srgbClr val="000000"/>
                </a:solidFill>
              </a:rPr>
              <a:t>Kody dostępowe usługi </a:t>
            </a:r>
            <a:r>
              <a:rPr lang="pl-PL" sz="1800" dirty="0">
                <a:solidFill>
                  <a:srgbClr val="000000"/>
                </a:solidFill>
              </a:rPr>
              <a:t>(sekcja Warunki techniczne)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Pole ma charakter </a:t>
            </a:r>
            <a:r>
              <a:rPr lang="pl-PL" sz="2000" dirty="0" smtClean="0">
                <a:solidFill>
                  <a:srgbClr val="C00000"/>
                </a:solidFill>
              </a:rPr>
              <a:t>opcjonalny</a:t>
            </a:r>
            <a:r>
              <a:rPr lang="pl-PL" sz="2000" dirty="0" smtClean="0">
                <a:solidFill>
                  <a:srgbClr val="000000"/>
                </a:solidFill>
              </a:rPr>
              <a:t>.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Pole </a:t>
            </a:r>
            <a:r>
              <a:rPr lang="pl-PL" sz="2000" dirty="0" smtClean="0">
                <a:solidFill>
                  <a:srgbClr val="000000"/>
                </a:solidFill>
              </a:rPr>
              <a:t>jest możliwe do uzupełnienia w </a:t>
            </a:r>
            <a:r>
              <a:rPr lang="pl-PL" sz="2000" dirty="0">
                <a:solidFill>
                  <a:srgbClr val="000000"/>
                </a:solidFill>
              </a:rPr>
              <a:t>przypadku opublikowania </a:t>
            </a:r>
            <a:r>
              <a:rPr lang="pl-PL" sz="2000" dirty="0" smtClean="0">
                <a:solidFill>
                  <a:srgbClr val="000000"/>
                </a:solidFill>
              </a:rPr>
              <a:t>usług </a:t>
            </a:r>
            <a:r>
              <a:rPr lang="pl-PL" sz="2000" dirty="0">
                <a:solidFill>
                  <a:srgbClr val="000000"/>
                </a:solidFill>
              </a:rPr>
              <a:t>realizowanych w formie zdalnej lub zdalnej w czasie </a:t>
            </a:r>
            <a:r>
              <a:rPr lang="pl-PL" sz="2000" dirty="0" smtClean="0">
                <a:solidFill>
                  <a:srgbClr val="000000"/>
                </a:solidFill>
              </a:rPr>
              <a:t>rzeczywistym lub mieszanej.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Zamieszczone </a:t>
            </a:r>
            <a:r>
              <a:rPr lang="pl-PL" sz="2000" dirty="0">
                <a:solidFill>
                  <a:srgbClr val="000000"/>
                </a:solidFill>
              </a:rPr>
              <a:t>kody </a:t>
            </a:r>
            <a:r>
              <a:rPr lang="pl-PL" sz="2000" dirty="0" smtClean="0">
                <a:solidFill>
                  <a:srgbClr val="000000"/>
                </a:solidFill>
              </a:rPr>
              <a:t>mają </a:t>
            </a:r>
            <a:r>
              <a:rPr lang="pl-PL" sz="2000" dirty="0">
                <a:solidFill>
                  <a:srgbClr val="000000"/>
                </a:solidFill>
              </a:rPr>
              <a:t>gwarantować dostęp dla Administratorów Regionalnych w przypadku monitoringu usługi. </a:t>
            </a:r>
            <a:endParaRPr lang="pl-PL" sz="2000" dirty="0" smtClean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Pole </a:t>
            </a:r>
            <a:r>
              <a:rPr lang="pl-PL" sz="2000" dirty="0">
                <a:solidFill>
                  <a:srgbClr val="000000"/>
                </a:solidFill>
              </a:rPr>
              <a:t>nie jest wyświetlane na widoku </a:t>
            </a:r>
            <a:r>
              <a:rPr lang="pl-PL" sz="2000" dirty="0" smtClean="0">
                <a:solidFill>
                  <a:srgbClr val="000000"/>
                </a:solidFill>
              </a:rPr>
              <a:t>Karty Usługi.</a:t>
            </a:r>
            <a:endParaRPr lang="pl-PL" sz="2000" dirty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752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</a:t>
            </a:r>
            <a:endParaRPr lang="pl-PL" sz="20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236" y="1150946"/>
            <a:ext cx="11517038" cy="4755860"/>
          </a:xfrm>
        </p:spPr>
        <p:txBody>
          <a:bodyPr numCol="1">
            <a:noAutofit/>
          </a:bodyPr>
          <a:lstStyle/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800" dirty="0" smtClean="0">
                <a:solidFill>
                  <a:srgbClr val="000000"/>
                </a:solidFill>
              </a:rPr>
              <a:t>Ramowy </a:t>
            </a:r>
            <a:r>
              <a:rPr lang="pl-PL" sz="2800" dirty="0">
                <a:solidFill>
                  <a:srgbClr val="000000"/>
                </a:solidFill>
              </a:rPr>
              <a:t>program </a:t>
            </a:r>
            <a:r>
              <a:rPr lang="pl-PL" sz="2800" dirty="0" smtClean="0">
                <a:solidFill>
                  <a:srgbClr val="000000"/>
                </a:solidFill>
              </a:rPr>
              <a:t>usługi </a:t>
            </a:r>
            <a:r>
              <a:rPr lang="pl-PL" sz="1800" dirty="0">
                <a:solidFill>
                  <a:srgbClr val="000000"/>
                </a:solidFill>
              </a:rPr>
              <a:t>(sekcja Program </a:t>
            </a:r>
            <a:r>
              <a:rPr lang="pl-PL" sz="1800" dirty="0" smtClean="0">
                <a:solidFill>
                  <a:srgbClr val="000000"/>
                </a:solidFill>
              </a:rPr>
              <a:t>i </a:t>
            </a:r>
            <a:r>
              <a:rPr lang="pl-PL" sz="1800" dirty="0">
                <a:solidFill>
                  <a:srgbClr val="000000"/>
                </a:solidFill>
              </a:rPr>
              <a:t>harmonogram </a:t>
            </a:r>
            <a:r>
              <a:rPr lang="pl-PL" sz="1800" dirty="0" smtClean="0">
                <a:solidFill>
                  <a:srgbClr val="000000"/>
                </a:solidFill>
              </a:rPr>
              <a:t>usługi)</a:t>
            </a:r>
          </a:p>
          <a:p>
            <a:pPr marL="0" lvl="1" indent="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1800" dirty="0">
                <a:solidFill>
                  <a:srgbClr val="000000"/>
                </a:solidFill>
              </a:rPr>
              <a:t>W przypadku opublikowania </a:t>
            </a:r>
            <a:r>
              <a:rPr lang="pl-PL" sz="1800" b="1" dirty="0">
                <a:solidFill>
                  <a:srgbClr val="C00000"/>
                </a:solidFill>
              </a:rPr>
              <a:t>usługi mieszanej w zależności od wskazanej wartości w polu „Forma świadczenia usługi” należy wskazać czas trwania</a:t>
            </a:r>
            <a:r>
              <a:rPr lang="pl-PL" sz="1800" dirty="0">
                <a:solidFill>
                  <a:srgbClr val="000000"/>
                </a:solidFill>
              </a:rPr>
              <a:t> w podziale </a:t>
            </a:r>
            <a:r>
              <a:rPr lang="pl-PL" sz="1800" dirty="0" smtClean="0">
                <a:solidFill>
                  <a:srgbClr val="000000"/>
                </a:solidFill>
              </a:rPr>
              <a:t>na</a:t>
            </a:r>
            <a:r>
              <a:rPr lang="pl-PL" sz="1800" dirty="0">
                <a:solidFill>
                  <a:srgbClr val="000000"/>
                </a:solidFill>
              </a:rPr>
              <a:t>:</a:t>
            </a:r>
          </a:p>
          <a:p>
            <a:pPr marL="285750" lvl="1" indent="-28575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950" dirty="0" smtClean="0">
                <a:solidFill>
                  <a:srgbClr val="000000"/>
                </a:solidFill>
              </a:rPr>
              <a:t>ile </a:t>
            </a:r>
            <a:r>
              <a:rPr lang="pl-PL" sz="1950" dirty="0">
                <a:solidFill>
                  <a:srgbClr val="000000"/>
                </a:solidFill>
              </a:rPr>
              <a:t>trwa usługa stacjonarna, a ile trwa usługa zdalna w czasie rzeczywistym lub, </a:t>
            </a:r>
            <a:endParaRPr lang="pl-PL" sz="1950" dirty="0" smtClean="0">
              <a:solidFill>
                <a:srgbClr val="000000"/>
              </a:solidFill>
            </a:endParaRPr>
          </a:p>
          <a:p>
            <a:pPr marL="285750" lvl="1" indent="-28575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950" dirty="0" smtClean="0">
                <a:solidFill>
                  <a:srgbClr val="000000"/>
                </a:solidFill>
              </a:rPr>
              <a:t>ile </a:t>
            </a:r>
            <a:r>
              <a:rPr lang="pl-PL" sz="1950" dirty="0">
                <a:solidFill>
                  <a:srgbClr val="000000"/>
                </a:solidFill>
              </a:rPr>
              <a:t>trwa usługa stacjonarna a ile trwa usługa zdalna </a:t>
            </a:r>
            <a:r>
              <a:rPr lang="pl-PL" sz="1950" dirty="0" smtClean="0">
                <a:solidFill>
                  <a:srgbClr val="000000"/>
                </a:solidFill>
              </a:rPr>
              <a:t>lub,</a:t>
            </a:r>
          </a:p>
          <a:p>
            <a:pPr marL="285750" lvl="1" indent="-28575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950" dirty="0" smtClean="0">
                <a:solidFill>
                  <a:srgbClr val="000000"/>
                </a:solidFill>
              </a:rPr>
              <a:t>ile </a:t>
            </a:r>
            <a:r>
              <a:rPr lang="pl-PL" sz="1950" dirty="0">
                <a:solidFill>
                  <a:srgbClr val="000000"/>
                </a:solidFill>
              </a:rPr>
              <a:t>trwa usługa zdalna, a ile trwa usługa zdalna w czasie rzeczywistym. </a:t>
            </a:r>
            <a:endParaRPr lang="pl-PL" sz="1950" dirty="0" smtClean="0">
              <a:solidFill>
                <a:srgbClr val="000000"/>
              </a:solidFill>
            </a:endParaRPr>
          </a:p>
          <a:p>
            <a:pPr marL="285750" lvl="1" indent="-28575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1950" dirty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1800" dirty="0">
                <a:solidFill>
                  <a:srgbClr val="000000"/>
                </a:solidFill>
              </a:rPr>
              <a:t>n</a:t>
            </a:r>
            <a:r>
              <a:rPr lang="pl-PL" sz="1800" dirty="0" smtClean="0">
                <a:solidFill>
                  <a:srgbClr val="000000"/>
                </a:solidFill>
              </a:rPr>
              <a:t>p</a:t>
            </a:r>
            <a:r>
              <a:rPr lang="pl-PL" sz="1800" dirty="0">
                <a:solidFill>
                  <a:srgbClr val="000000"/>
                </a:solidFill>
              </a:rPr>
              <a:t>.: Usługa stacjonarna trwa 8 godzin, a usługa zdalna w czasie rzeczywistym trwa 5 godzin. 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16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</a:t>
            </a:r>
            <a:endParaRPr lang="pl-PL" sz="20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236" y="1150946"/>
            <a:ext cx="11517038" cy="4755860"/>
          </a:xfrm>
        </p:spPr>
        <p:txBody>
          <a:bodyPr numCol="1">
            <a:noAutofit/>
          </a:bodyPr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16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800" dirty="0" smtClean="0">
                <a:solidFill>
                  <a:srgbClr val="000000"/>
                </a:solidFill>
              </a:rPr>
              <a:t>Harmonogram usługi </a:t>
            </a:r>
            <a:r>
              <a:rPr lang="pl-PL" sz="1800" dirty="0" smtClean="0">
                <a:solidFill>
                  <a:srgbClr val="000000"/>
                </a:solidFill>
              </a:rPr>
              <a:t>(</a:t>
            </a:r>
            <a:r>
              <a:rPr lang="pl-PL" sz="1800" dirty="0">
                <a:solidFill>
                  <a:srgbClr val="000000"/>
                </a:solidFill>
              </a:rPr>
              <a:t>sekcja Program i harmonogram usługi)</a:t>
            </a:r>
          </a:p>
          <a:p>
            <a:pPr marL="0" lvl="1" indent="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1800" dirty="0" smtClean="0">
                <a:solidFill>
                  <a:srgbClr val="000000"/>
                </a:solidFill>
              </a:rPr>
              <a:t>W </a:t>
            </a:r>
            <a:r>
              <a:rPr lang="pl-PL" sz="1800" dirty="0">
                <a:solidFill>
                  <a:srgbClr val="000000"/>
                </a:solidFill>
              </a:rPr>
              <a:t>przypadku opublikowania </a:t>
            </a:r>
            <a:r>
              <a:rPr lang="pl-PL" sz="1800" b="1" dirty="0">
                <a:solidFill>
                  <a:srgbClr val="C00000"/>
                </a:solidFill>
              </a:rPr>
              <a:t>usługi zdalnej w czasie rzeczywistym lub usługi mieszanej </a:t>
            </a:r>
            <a:r>
              <a:rPr lang="pl-PL" sz="1800" dirty="0">
                <a:solidFill>
                  <a:srgbClr val="000000"/>
                </a:solidFill>
              </a:rPr>
              <a:t>(</a:t>
            </a:r>
            <a:r>
              <a:rPr lang="pl-PL" sz="1800" b="1" dirty="0">
                <a:solidFill>
                  <a:srgbClr val="000000"/>
                </a:solidFill>
              </a:rPr>
              <a:t>z wyjątkiem </a:t>
            </a:r>
            <a:r>
              <a:rPr lang="pl-PL" sz="1800" dirty="0">
                <a:solidFill>
                  <a:srgbClr val="000000"/>
                </a:solidFill>
              </a:rPr>
              <a:t>usługi stacjonarnej połączonej z usługą zdalną) szczegółowy harmonogram </a:t>
            </a:r>
            <a:r>
              <a:rPr lang="pl-PL" sz="1800" b="1" dirty="0">
                <a:solidFill>
                  <a:srgbClr val="C00000"/>
                </a:solidFill>
              </a:rPr>
              <a:t>należy przedstawić w podziale na dni i godziny części usługi realizowanej w czasie rzeczywistym wraz z podaniem elementów </a:t>
            </a:r>
            <a:r>
              <a:rPr lang="pl-PL" sz="1800" b="1" dirty="0" smtClean="0">
                <a:solidFill>
                  <a:srgbClr val="C00000"/>
                </a:solidFill>
              </a:rPr>
              <a:t>zajęć</a:t>
            </a:r>
            <a:r>
              <a:rPr lang="pl-PL" sz="1800" dirty="0" smtClean="0">
                <a:solidFill>
                  <a:srgbClr val="000000"/>
                </a:solidFill>
              </a:rPr>
              <a:t>, np.:</a:t>
            </a:r>
          </a:p>
          <a:p>
            <a:pPr marL="285750" lvl="1" indent="-28575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ćwiczenia</a:t>
            </a:r>
            <a:r>
              <a:rPr lang="pl-PL" sz="1800" dirty="0">
                <a:solidFill>
                  <a:srgbClr val="000000"/>
                </a:solidFill>
              </a:rPr>
              <a:t>, 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285750" lvl="1" indent="-28575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rozmowa </a:t>
            </a:r>
            <a:r>
              <a:rPr lang="pl-PL" sz="1800" dirty="0">
                <a:solidFill>
                  <a:srgbClr val="000000"/>
                </a:solidFill>
              </a:rPr>
              <a:t>na żywo, 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285750" lvl="1" indent="-28575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chat,</a:t>
            </a:r>
          </a:p>
          <a:p>
            <a:pPr marL="285750" lvl="1" indent="-28575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testy</a:t>
            </a:r>
            <a:r>
              <a:rPr lang="pl-PL" sz="1800" dirty="0">
                <a:solidFill>
                  <a:srgbClr val="000000"/>
                </a:solidFill>
              </a:rPr>
              <a:t>, 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285750" lvl="1" indent="-28575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ankiety</a:t>
            </a:r>
            <a:r>
              <a:rPr lang="pl-PL" sz="1800" dirty="0">
                <a:solidFill>
                  <a:srgbClr val="000000"/>
                </a:solidFill>
              </a:rPr>
              <a:t>, 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285750" lvl="1" indent="-28575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współdzielenie </a:t>
            </a:r>
            <a:r>
              <a:rPr lang="pl-PL" sz="1800" dirty="0">
                <a:solidFill>
                  <a:srgbClr val="000000"/>
                </a:solidFill>
              </a:rPr>
              <a:t>ekranu itp.)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5051380"/>
          </a:xfrm>
        </p:spPr>
        <p:txBody>
          <a:bodyPr numCol="1">
            <a:noAutofit/>
          </a:bodyPr>
          <a:lstStyle/>
          <a:p>
            <a:pPr defTabSz="914400">
              <a:lnSpc>
                <a:spcPct val="150000"/>
              </a:lnSpc>
              <a:buClr>
                <a:srgbClr val="C00000"/>
              </a:buClr>
              <a:buSzTx/>
            </a:pPr>
            <a:r>
              <a:rPr lang="pl-PL" altLang="pl-PL" sz="20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Co się zadziało z dotychczas opublikowanymi usługami rozwojowymi?</a:t>
            </a:r>
            <a:r>
              <a:rPr lang="pl-PL" altLang="pl-PL" sz="22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/>
            </a:r>
            <a:br>
              <a:rPr lang="pl-PL" altLang="pl-PL" sz="2200" kern="0" dirty="0" smtClean="0">
                <a:solidFill>
                  <a:srgbClr val="000000"/>
                </a:solidFill>
                <a:cs typeface="Calibri" panose="020F0502020204030204" pitchFamily="34" charset="0"/>
              </a:rPr>
            </a:br>
            <a:endParaRPr lang="pl-PL" altLang="pl-PL" sz="1200" kern="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Usługi oraz ich wersje opublikowane w ramach </a:t>
            </a:r>
            <a:r>
              <a:rPr lang="pl-PL" sz="1800" dirty="0" smtClean="0">
                <a:solidFill>
                  <a:srgbClr val="C00000"/>
                </a:solidFill>
              </a:rPr>
              <a:t>podrodzaju e-learning </a:t>
            </a:r>
            <a:r>
              <a:rPr lang="pl-PL" sz="1800" dirty="0" smtClean="0">
                <a:solidFill>
                  <a:srgbClr val="000000"/>
                </a:solidFill>
              </a:rPr>
              <a:t>(bez znaczenia statusu usługi) </a:t>
            </a:r>
            <a:r>
              <a:rPr lang="pl-PL" sz="1800" dirty="0" smtClean="0">
                <a:solidFill>
                  <a:srgbClr val="C00000"/>
                </a:solidFill>
              </a:rPr>
              <a:t>zostają zmapowane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pl-PL" sz="1800" dirty="0" smtClean="0">
                <a:solidFill>
                  <a:srgbClr val="C00000"/>
                </a:solidFill>
              </a:rPr>
              <a:t>do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pl-PL" sz="1800" dirty="0" smtClean="0">
                <a:solidFill>
                  <a:srgbClr val="C00000"/>
                </a:solidFill>
              </a:rPr>
              <a:t>rodzaju „usługa szkoleniowa” oraz formy świadczenia usługi  – „zdalna”</a:t>
            </a:r>
            <a:r>
              <a:rPr lang="pl-PL" sz="1800" dirty="0" smtClean="0">
                <a:solidFill>
                  <a:srgbClr val="000000"/>
                </a:solidFill>
              </a:rPr>
              <a:t>.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Usługi opublikowane </a:t>
            </a:r>
            <a:r>
              <a:rPr lang="pl-PL" sz="1800" dirty="0">
                <a:solidFill>
                  <a:srgbClr val="000000"/>
                </a:solidFill>
              </a:rPr>
              <a:t>w ramach </a:t>
            </a:r>
            <a:r>
              <a:rPr lang="pl-PL" sz="1800" dirty="0">
                <a:solidFill>
                  <a:srgbClr val="C00000"/>
                </a:solidFill>
              </a:rPr>
              <a:t>podrodzaju e-learning </a:t>
            </a:r>
            <a:r>
              <a:rPr lang="pl-PL" sz="1800" dirty="0" smtClean="0">
                <a:solidFill>
                  <a:srgbClr val="000000"/>
                </a:solidFill>
              </a:rPr>
              <a:t>posiadające dodatkowo </a:t>
            </a:r>
            <a:r>
              <a:rPr lang="pl-PL" sz="1800" dirty="0">
                <a:solidFill>
                  <a:srgbClr val="000000"/>
                </a:solidFill>
              </a:rPr>
              <a:t>formę dofinansowania </a:t>
            </a:r>
            <a:r>
              <a:rPr lang="pl-PL" sz="1800" dirty="0">
                <a:solidFill>
                  <a:srgbClr val="C00000"/>
                </a:solidFill>
              </a:rPr>
              <a:t>„Usługa prowadzona w formie zdalnej” zostaną zmapowane do formy świadczenia usługi „</a:t>
            </a:r>
            <a:r>
              <a:rPr lang="pl-PL" sz="1800" dirty="0" smtClean="0">
                <a:solidFill>
                  <a:srgbClr val="C00000"/>
                </a:solidFill>
              </a:rPr>
              <a:t>zdalna”</a:t>
            </a:r>
            <a:r>
              <a:rPr lang="pl-PL" sz="1800" dirty="0" smtClean="0">
                <a:solidFill>
                  <a:srgbClr val="000000"/>
                </a:solidFill>
              </a:rPr>
              <a:t>. </a:t>
            </a:r>
            <a:endParaRPr lang="pl-PL" sz="1800" dirty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Usługi</a:t>
            </a:r>
            <a:r>
              <a:rPr lang="pl-PL" sz="1800" dirty="0">
                <a:solidFill>
                  <a:srgbClr val="000000"/>
                </a:solidFill>
              </a:rPr>
              <a:t>, które posiadają formę dofinansowania </a:t>
            </a:r>
            <a:r>
              <a:rPr lang="pl-PL" sz="1800" dirty="0">
                <a:solidFill>
                  <a:srgbClr val="C00000"/>
                </a:solidFill>
              </a:rPr>
              <a:t>„Usługa prowadzona w formie zdalnej” zostaną zmapowane do formy świadczenia usługi „zdalna w czasie rzeczywistym”</a:t>
            </a:r>
            <a:r>
              <a:rPr lang="pl-PL" sz="1800" dirty="0">
                <a:solidFill>
                  <a:srgbClr val="000000"/>
                </a:solidFill>
              </a:rPr>
              <a:t>. 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>
                <a:solidFill>
                  <a:srgbClr val="000000"/>
                </a:solidFill>
              </a:rPr>
              <a:t>Wszystkie pozostałe usługi (opublikowane w ramach innych podrodzajów niż e-learning oraz bez wskazanego sposobu dofinansowania „usługa zdalna”) </a:t>
            </a:r>
            <a:r>
              <a:rPr lang="pl-PL" sz="1800" dirty="0">
                <a:solidFill>
                  <a:srgbClr val="C00000"/>
                </a:solidFill>
              </a:rPr>
              <a:t>zostaną zmapowane do formy świadczenia </a:t>
            </a:r>
            <a:r>
              <a:rPr lang="pl-PL" sz="1800" dirty="0" smtClean="0">
                <a:solidFill>
                  <a:srgbClr val="C00000"/>
                </a:solidFill>
              </a:rPr>
              <a:t>usługi </a:t>
            </a:r>
            <a:r>
              <a:rPr lang="pl-PL" sz="1800" dirty="0">
                <a:solidFill>
                  <a:srgbClr val="C00000"/>
                </a:solidFill>
              </a:rPr>
              <a:t>„stacjonarna”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W przypadku </a:t>
            </a:r>
            <a:r>
              <a:rPr lang="pl-PL" sz="1800" dirty="0" smtClean="0">
                <a:solidFill>
                  <a:srgbClr val="C00000"/>
                </a:solidFill>
              </a:rPr>
              <a:t>skopiowania usługi e-learningowej</a:t>
            </a:r>
            <a:r>
              <a:rPr lang="pl-PL" sz="1800" dirty="0" smtClean="0">
                <a:solidFill>
                  <a:srgbClr val="000000"/>
                </a:solidFill>
              </a:rPr>
              <a:t>, system wyświetli </a:t>
            </a:r>
            <a:r>
              <a:rPr lang="pl-PL" sz="1800" dirty="0" smtClean="0">
                <a:solidFill>
                  <a:srgbClr val="C00000"/>
                </a:solidFill>
              </a:rPr>
              <a:t>nową kartę już w podrodzaju „usługa  szkoleniowa”</a:t>
            </a:r>
            <a:r>
              <a:rPr lang="pl-PL" sz="1800" dirty="0" smtClean="0">
                <a:solidFill>
                  <a:srgbClr val="000000"/>
                </a:solidFill>
              </a:rPr>
              <a:t>.</a:t>
            </a:r>
            <a:endParaRPr lang="pl-PL" sz="1800" dirty="0"/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966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5"/>
            <a:ext cx="11517038" cy="5013371"/>
          </a:xfrm>
        </p:spPr>
        <p:txBody>
          <a:bodyPr numCol="1">
            <a:noAutofit/>
          </a:bodyPr>
          <a:lstStyle/>
          <a:p>
            <a:endParaRPr lang="pl-PL" sz="1800" dirty="0" smtClean="0"/>
          </a:p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2000" b="1" dirty="0" smtClean="0"/>
          </a:p>
          <a:p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033627" y="309787"/>
            <a:ext cx="10462010" cy="4536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spcBef>
                <a:spcPts val="82"/>
              </a:spcBef>
            </a:pPr>
            <a:r>
              <a:rPr lang="pl-PL" sz="3200" b="1" smtClean="0">
                <a:solidFill>
                  <a:srgbClr val="C00000"/>
                </a:solidFill>
                <a:latin typeface="+mn-lt"/>
              </a:rPr>
              <a:t>Baza Usług Rozwojowych w 2021 r.</a:t>
            </a:r>
            <a:endParaRPr lang="pl-PL" sz="2000" dirty="0">
              <a:solidFill>
                <a:srgbClr val="C00000"/>
              </a:solidFill>
              <a:latin typeface="+mn-lt"/>
              <a:cs typeface="Novel Pro"/>
            </a:endParaRPr>
          </a:p>
        </p:txBody>
      </p:sp>
      <p:sp>
        <p:nvSpPr>
          <p:cNvPr id="9" name="Owal 8"/>
          <p:cNvSpPr/>
          <p:nvPr/>
        </p:nvSpPr>
        <p:spPr>
          <a:xfrm>
            <a:off x="597637" y="1736236"/>
            <a:ext cx="2933839" cy="2783211"/>
          </a:xfrm>
          <a:prstGeom prst="ellipse">
            <a:avLst/>
          </a:prstGeom>
          <a:blipFill dpi="0" rotWithShape="1">
            <a:blip r:embed="rId4" cstate="screen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wal 9"/>
          <p:cNvSpPr/>
          <p:nvPr/>
        </p:nvSpPr>
        <p:spPr>
          <a:xfrm>
            <a:off x="1051034" y="2196868"/>
            <a:ext cx="1986456" cy="1912677"/>
          </a:xfrm>
          <a:prstGeom prst="ellipse">
            <a:avLst/>
          </a:prstGeom>
          <a:solidFill>
            <a:srgbClr val="860000">
              <a:alpha val="82000"/>
            </a:srgbClr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 dirty="0">
              <a:solidFill>
                <a:srgbClr val="C00000"/>
              </a:solidFill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887570" y="2941300"/>
            <a:ext cx="2290910" cy="44257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40782" lvl="1" algn="ctr">
              <a:lnSpc>
                <a:spcPct val="100600"/>
              </a:lnSpc>
              <a:spcBef>
                <a:spcPts val="58"/>
              </a:spcBef>
            </a:pPr>
            <a:r>
              <a:rPr lang="pl-PL" sz="2800" b="1" spc="-15" dirty="0" smtClean="0">
                <a:solidFill>
                  <a:srgbClr val="FFFFFF"/>
                </a:solidFill>
                <a:latin typeface="+mj-lt"/>
                <a:cs typeface="Novel Pro"/>
              </a:rPr>
              <a:t>550 000</a:t>
            </a:r>
            <a:endParaRPr sz="2800" b="1" dirty="0">
              <a:latin typeface="+mj-lt"/>
              <a:cs typeface="Novel Pro"/>
            </a:endParaRPr>
          </a:p>
        </p:txBody>
      </p:sp>
      <p:sp>
        <p:nvSpPr>
          <p:cNvPr id="12" name="Owal 11"/>
          <p:cNvSpPr/>
          <p:nvPr/>
        </p:nvSpPr>
        <p:spPr>
          <a:xfrm>
            <a:off x="4719532" y="1625948"/>
            <a:ext cx="2963530" cy="2811192"/>
          </a:xfrm>
          <a:prstGeom prst="ellipse">
            <a:avLst/>
          </a:prstGeom>
          <a:blipFill dpi="0" rotWithShape="1">
            <a:blip r:embed="rId6" cstate="screen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wal 12"/>
          <p:cNvSpPr/>
          <p:nvPr/>
        </p:nvSpPr>
        <p:spPr>
          <a:xfrm>
            <a:off x="5244662" y="2142514"/>
            <a:ext cx="1881351" cy="1809376"/>
          </a:xfrm>
          <a:prstGeom prst="ellipse">
            <a:avLst/>
          </a:prstGeom>
          <a:solidFill>
            <a:schemeClr val="accent5">
              <a:lumMod val="50000"/>
              <a:alpha val="82000"/>
            </a:schemeClr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 dirty="0">
              <a:solidFill>
                <a:srgbClr val="C00000"/>
              </a:solidFill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4962399" y="2790066"/>
            <a:ext cx="2313820" cy="44257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40782" lvl="1" algn="ctr">
              <a:lnSpc>
                <a:spcPct val="100600"/>
              </a:lnSpc>
              <a:spcBef>
                <a:spcPts val="58"/>
              </a:spcBef>
            </a:pPr>
            <a:r>
              <a:rPr lang="pl-PL" sz="1455" spc="-15" dirty="0">
                <a:solidFill>
                  <a:srgbClr val="FFFFFF"/>
                </a:solidFill>
                <a:latin typeface="+mj-lt"/>
                <a:cs typeface="Novel Pro"/>
              </a:rPr>
              <a:t>   </a:t>
            </a:r>
            <a:r>
              <a:rPr lang="pl-PL" sz="2800" b="1" spc="-15" dirty="0" smtClean="0">
                <a:solidFill>
                  <a:srgbClr val="FFFFFF"/>
                </a:solidFill>
                <a:latin typeface="+mj-lt"/>
                <a:cs typeface="Novel Pro"/>
              </a:rPr>
              <a:t>35 000</a:t>
            </a:r>
            <a:endParaRPr sz="2400" b="1" spc="-15" dirty="0">
              <a:solidFill>
                <a:srgbClr val="FFFFFF"/>
              </a:solidFill>
              <a:latin typeface="+mj-lt"/>
              <a:cs typeface="Novel Pro"/>
            </a:endParaRPr>
          </a:p>
        </p:txBody>
      </p:sp>
      <p:sp>
        <p:nvSpPr>
          <p:cNvPr id="15" name="Owal 14"/>
          <p:cNvSpPr/>
          <p:nvPr/>
        </p:nvSpPr>
        <p:spPr>
          <a:xfrm>
            <a:off x="8696231" y="1681670"/>
            <a:ext cx="2872171" cy="2727548"/>
          </a:xfrm>
          <a:prstGeom prst="ellipse">
            <a:avLst/>
          </a:prstGeom>
          <a:blipFill dpi="0" rotWithShape="1">
            <a:blip r:embed="rId8" cstate="screen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8556"/>
                      </a14:imgEffect>
                      <a14:imgEffect>
                        <a14:saturation sa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wal 15"/>
          <p:cNvSpPr/>
          <p:nvPr/>
        </p:nvSpPr>
        <p:spPr>
          <a:xfrm>
            <a:off x="9207062" y="2142514"/>
            <a:ext cx="1839310" cy="1714783"/>
          </a:xfrm>
          <a:prstGeom prst="ellipse">
            <a:avLst/>
          </a:prstGeom>
          <a:solidFill>
            <a:srgbClr val="860000">
              <a:alpha val="82000"/>
            </a:srgbClr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92" dirty="0">
              <a:solidFill>
                <a:srgbClr val="C00000"/>
              </a:solidFill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9008528" y="2727004"/>
            <a:ext cx="2313820" cy="42859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40782" lvl="1" algn="ctr">
              <a:lnSpc>
                <a:spcPct val="100600"/>
              </a:lnSpc>
              <a:spcBef>
                <a:spcPts val="58"/>
              </a:spcBef>
            </a:pPr>
            <a:r>
              <a:rPr lang="pl-PL" sz="2400" spc="-15" dirty="0" smtClean="0">
                <a:solidFill>
                  <a:srgbClr val="FFFFFF"/>
                </a:solidFill>
                <a:latin typeface="+mj-lt"/>
                <a:cs typeface="Novel Pro"/>
              </a:rPr>
              <a:t> </a:t>
            </a:r>
            <a:r>
              <a:rPr lang="pl-PL" sz="2800" b="1" spc="-15" dirty="0" smtClean="0">
                <a:solidFill>
                  <a:srgbClr val="FFFFFF"/>
                </a:solidFill>
                <a:latin typeface="+mj-lt"/>
                <a:cs typeface="Novel Pro"/>
              </a:rPr>
              <a:t>30%</a:t>
            </a:r>
            <a:endParaRPr lang="pl-PL" sz="2800" b="1" spc="-15" dirty="0">
              <a:solidFill>
                <a:srgbClr val="FFFFFF"/>
              </a:solidFill>
              <a:latin typeface="+mj-lt"/>
              <a:cs typeface="Novel Pro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51217" y="4754508"/>
            <a:ext cx="3226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dirty="0" smtClean="0"/>
              <a:t>Ofert </a:t>
            </a:r>
            <a:r>
              <a:rPr lang="pl-PL" sz="2000" dirty="0"/>
              <a:t>usług szkoleniowych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doradczych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9" name="object 16"/>
          <p:cNvSpPr txBox="1"/>
          <p:nvPr/>
        </p:nvSpPr>
        <p:spPr>
          <a:xfrm>
            <a:off x="4719532" y="4771696"/>
            <a:ext cx="3394454" cy="62255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r>
              <a:rPr lang="pl-PL" sz="2000" dirty="0"/>
              <a:t>Liczba usług dostępnych każdego dnia </a:t>
            </a:r>
            <a:r>
              <a:rPr lang="pl-PL" sz="2000" dirty="0" smtClean="0"/>
              <a:t>do </a:t>
            </a:r>
            <a:r>
              <a:rPr lang="pl-PL" sz="2000" dirty="0"/>
              <a:t>wyboru w BUR </a:t>
            </a:r>
          </a:p>
        </p:txBody>
      </p:sp>
      <p:sp>
        <p:nvSpPr>
          <p:cNvPr id="20" name="object 19"/>
          <p:cNvSpPr txBox="1"/>
          <p:nvPr/>
        </p:nvSpPr>
        <p:spPr>
          <a:xfrm>
            <a:off x="8840362" y="4794097"/>
            <a:ext cx="2962755" cy="62870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2000" dirty="0"/>
              <a:t>Procent </a:t>
            </a:r>
            <a:r>
              <a:rPr lang="pl-PL" sz="2000" dirty="0" smtClean="0"/>
              <a:t>usług realizowanych </a:t>
            </a:r>
            <a:r>
              <a:rPr lang="pl-PL" sz="2000" dirty="0"/>
              <a:t>w formie zdalnej</a:t>
            </a:r>
            <a:endParaRPr sz="1200" dirty="0">
              <a:latin typeface="Novel Pro"/>
              <a:cs typeface="Novel Pro"/>
            </a:endParaRPr>
          </a:p>
        </p:txBody>
      </p:sp>
    </p:spTree>
    <p:extLst>
      <p:ext uri="{BB962C8B-B14F-4D97-AF65-F5344CB8AC3E}">
        <p14:creationId xmlns:p14="http://schemas.microsoft.com/office/powerpoint/2010/main" val="36965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236" y="1150946"/>
            <a:ext cx="11517038" cy="4755860"/>
          </a:xfrm>
        </p:spPr>
        <p:txBody>
          <a:bodyPr numCol="1">
            <a:noAutofit/>
          </a:bodyPr>
          <a:lstStyle/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14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Przekształcenie usługi </a:t>
            </a:r>
            <a:r>
              <a:rPr lang="pl-PL" sz="2000" dirty="0" smtClean="0">
                <a:solidFill>
                  <a:srgbClr val="000000"/>
                </a:solidFill>
              </a:rPr>
              <a:t>– zmiana formy świadczenia usługi rozwojowej: </a:t>
            </a:r>
            <a:br>
              <a:rPr lang="pl-PL" sz="2000" dirty="0" smtClean="0">
                <a:solidFill>
                  <a:srgbClr val="000000"/>
                </a:solidFill>
              </a:rPr>
            </a:br>
            <a:endParaRPr lang="pl-PL" sz="2000" dirty="0" smtClean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Usługa stacjonarna może zostać przekształcona </a:t>
            </a:r>
            <a:r>
              <a:rPr lang="pl-PL" sz="2000" dirty="0" smtClean="0">
                <a:solidFill>
                  <a:srgbClr val="000000"/>
                </a:solidFill>
              </a:rPr>
              <a:t>w jedną z form mieszanych </a:t>
            </a:r>
            <a:r>
              <a:rPr lang="pl-PL" sz="2000" dirty="0">
                <a:solidFill>
                  <a:srgbClr val="000000"/>
                </a:solidFill>
              </a:rPr>
              <a:t>w dowolnym </a:t>
            </a:r>
            <a:r>
              <a:rPr lang="pl-PL" sz="2000" dirty="0" smtClean="0">
                <a:solidFill>
                  <a:srgbClr val="000000"/>
                </a:solidFill>
              </a:rPr>
              <a:t>momencie 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z wyjątkiem usługi zdalnej </a:t>
            </a:r>
            <a:r>
              <a:rPr lang="pl-PL" sz="1800" dirty="0">
                <a:solidFill>
                  <a:srgbClr val="000000"/>
                </a:solidFill>
              </a:rPr>
              <a:t>w czasie </a:t>
            </a:r>
            <a:r>
              <a:rPr lang="pl-PL" sz="1800" dirty="0" smtClean="0">
                <a:solidFill>
                  <a:srgbClr val="000000"/>
                </a:solidFill>
              </a:rPr>
              <a:t>rzeczywistym połączonej z usługą zdalną,</a:t>
            </a:r>
            <a:endParaRPr lang="pl-PL" sz="1800" dirty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Usługa </a:t>
            </a:r>
            <a:r>
              <a:rPr lang="pl-PL" sz="2000" dirty="0" smtClean="0">
                <a:solidFill>
                  <a:srgbClr val="000000"/>
                </a:solidFill>
              </a:rPr>
              <a:t>zdalna </a:t>
            </a:r>
            <a:r>
              <a:rPr lang="pl-PL" sz="2000" dirty="0">
                <a:solidFill>
                  <a:srgbClr val="000000"/>
                </a:solidFill>
              </a:rPr>
              <a:t>w czasie rzeczywistym może zostać przekształcona w </a:t>
            </a:r>
            <a:r>
              <a:rPr lang="pl-PL" sz="2000" dirty="0" smtClean="0">
                <a:solidFill>
                  <a:srgbClr val="000000"/>
                </a:solidFill>
              </a:rPr>
              <a:t>jedną z form mieszanych jedynie </a:t>
            </a:r>
            <a:r>
              <a:rPr lang="pl-PL" sz="2000" dirty="0">
                <a:solidFill>
                  <a:srgbClr val="000000"/>
                </a:solidFill>
              </a:rPr>
              <a:t>na 5 dni przed rozpoczęciem </a:t>
            </a:r>
            <a:r>
              <a:rPr lang="pl-PL" sz="2000" dirty="0" smtClean="0">
                <a:solidFill>
                  <a:srgbClr val="000000"/>
                </a:solidFill>
              </a:rPr>
              <a:t>usługi</a:t>
            </a: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z </a:t>
            </a:r>
            <a:r>
              <a:rPr lang="pl-PL" sz="1800" dirty="0">
                <a:solidFill>
                  <a:srgbClr val="000000"/>
                </a:solidFill>
              </a:rPr>
              <a:t>wyjątkiem usługi zdalnej </a:t>
            </a:r>
            <a:r>
              <a:rPr lang="pl-PL" sz="1800" dirty="0" smtClean="0">
                <a:solidFill>
                  <a:srgbClr val="000000"/>
                </a:solidFill>
              </a:rPr>
              <a:t>połączonej </a:t>
            </a:r>
            <a:r>
              <a:rPr lang="pl-PL" sz="1800" dirty="0">
                <a:solidFill>
                  <a:srgbClr val="000000"/>
                </a:solidFill>
              </a:rPr>
              <a:t>z usługą </a:t>
            </a:r>
            <a:r>
              <a:rPr lang="pl-PL" sz="1800" dirty="0" smtClean="0">
                <a:solidFill>
                  <a:srgbClr val="000000"/>
                </a:solidFill>
              </a:rPr>
              <a:t>stacjonarną,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Usługa zdalna </a:t>
            </a:r>
            <a:r>
              <a:rPr lang="pl-PL" sz="2000" dirty="0" smtClean="0">
                <a:solidFill>
                  <a:srgbClr val="000000"/>
                </a:solidFill>
              </a:rPr>
              <a:t>może </a:t>
            </a:r>
            <a:r>
              <a:rPr lang="pl-PL" sz="2000" dirty="0">
                <a:solidFill>
                  <a:srgbClr val="000000"/>
                </a:solidFill>
              </a:rPr>
              <a:t>zostać przekształcona w jedną z form mieszanych jedynie na 5 dni przed rozpoczęciem </a:t>
            </a:r>
            <a:r>
              <a:rPr lang="pl-PL" sz="2000" dirty="0" smtClean="0">
                <a:solidFill>
                  <a:srgbClr val="000000"/>
                </a:solidFill>
              </a:rPr>
              <a:t>usługi</a:t>
            </a:r>
            <a:endParaRPr lang="pl-PL" sz="2000" dirty="0">
              <a:solidFill>
                <a:srgbClr val="000000"/>
              </a:solidFill>
            </a:endParaRPr>
          </a:p>
          <a:p>
            <a:pPr marL="504900" lvl="2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z </a:t>
            </a:r>
            <a:r>
              <a:rPr lang="pl-PL" sz="1800" dirty="0">
                <a:solidFill>
                  <a:srgbClr val="000000"/>
                </a:solidFill>
              </a:rPr>
              <a:t>wyjątkiem usługi zdalnej w czasie rzeczywistym połączonej z usługą </a:t>
            </a:r>
            <a:r>
              <a:rPr lang="pl-PL" sz="1800" dirty="0" smtClean="0">
                <a:solidFill>
                  <a:srgbClr val="000000"/>
                </a:solidFill>
              </a:rPr>
              <a:t>stacjonarną.</a:t>
            </a:r>
            <a:endParaRPr lang="pl-PL" sz="1800" dirty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2000" dirty="0" smtClean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2000" dirty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endParaRPr lang="pl-PL" sz="1950" dirty="0">
              <a:solidFill>
                <a:srgbClr val="0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Edycja pól w formularzu Karty Usługi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Edycja pól w formularzu Karty Usługi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236" y="1150946"/>
            <a:ext cx="11517038" cy="4643798"/>
          </a:xfrm>
        </p:spPr>
        <p:txBody>
          <a:bodyPr numCol="1">
            <a:noAutofit/>
          </a:bodyPr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7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1800" dirty="0">
                <a:solidFill>
                  <a:srgbClr val="000000"/>
                </a:solidFill>
              </a:rPr>
              <a:t>Pola </a:t>
            </a:r>
            <a:r>
              <a:rPr lang="pl-PL" sz="1800" dirty="0">
                <a:solidFill>
                  <a:srgbClr val="C00000"/>
                </a:solidFill>
              </a:rPr>
              <a:t>nieedytowane</a:t>
            </a:r>
            <a:r>
              <a:rPr lang="pl-PL" sz="1800" dirty="0">
                <a:solidFill>
                  <a:srgbClr val="000000"/>
                </a:solidFill>
              </a:rPr>
              <a:t> po opublikowaniu usługi: 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>
                <a:solidFill>
                  <a:srgbClr val="000000"/>
                </a:solidFill>
              </a:rPr>
              <a:t>R</a:t>
            </a:r>
            <a:r>
              <a:rPr lang="pl-PL" sz="1800" dirty="0" smtClean="0">
                <a:solidFill>
                  <a:srgbClr val="000000"/>
                </a:solidFill>
              </a:rPr>
              <a:t>odzaj </a:t>
            </a:r>
            <a:r>
              <a:rPr lang="pl-PL" sz="1800" dirty="0">
                <a:solidFill>
                  <a:srgbClr val="000000"/>
                </a:solidFill>
              </a:rPr>
              <a:t>usługi,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>
                <a:solidFill>
                  <a:srgbClr val="000000"/>
                </a:solidFill>
              </a:rPr>
              <a:t>P</a:t>
            </a:r>
            <a:r>
              <a:rPr lang="pl-PL" sz="1800" dirty="0" smtClean="0">
                <a:solidFill>
                  <a:srgbClr val="000000"/>
                </a:solidFill>
              </a:rPr>
              <a:t>odrodzaj </a:t>
            </a:r>
            <a:r>
              <a:rPr lang="pl-PL" sz="1800" dirty="0">
                <a:solidFill>
                  <a:srgbClr val="000000"/>
                </a:solidFill>
              </a:rPr>
              <a:t>usługi</a:t>
            </a:r>
            <a:r>
              <a:rPr lang="pl-PL" sz="1800" dirty="0" smtClean="0">
                <a:solidFill>
                  <a:srgbClr val="000000"/>
                </a:solidFill>
              </a:rPr>
              <a:t>.</a:t>
            </a:r>
            <a:r>
              <a:rPr lang="pl-PL" sz="1800" dirty="0">
                <a:solidFill>
                  <a:srgbClr val="000000"/>
                </a:solidFill>
              </a:rPr>
              <a:t> </a:t>
            </a:r>
            <a:br>
              <a:rPr lang="pl-PL" sz="1800" dirty="0">
                <a:solidFill>
                  <a:srgbClr val="000000"/>
                </a:solidFill>
              </a:rPr>
            </a:br>
            <a:endParaRPr lang="pl-PL" sz="18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1800" dirty="0" smtClean="0">
                <a:solidFill>
                  <a:srgbClr val="000000"/>
                </a:solidFill>
              </a:rPr>
              <a:t>Pola </a:t>
            </a:r>
            <a:r>
              <a:rPr lang="pl-PL" sz="1800" dirty="0" smtClean="0">
                <a:solidFill>
                  <a:srgbClr val="C00000"/>
                </a:solidFill>
              </a:rPr>
              <a:t>zablokowane do edycji </a:t>
            </a:r>
            <a:r>
              <a:rPr lang="pl-PL" sz="1800" b="1" dirty="0" smtClean="0">
                <a:solidFill>
                  <a:srgbClr val="C00000"/>
                </a:solidFill>
              </a:rPr>
              <a:t>na 2 dni </a:t>
            </a:r>
            <a:r>
              <a:rPr lang="pl-PL" sz="1800" dirty="0" smtClean="0">
                <a:solidFill>
                  <a:srgbClr val="000000"/>
                </a:solidFill>
              </a:rPr>
              <a:t>przed rozpoczęciem usługi: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Liczba </a:t>
            </a:r>
            <a:r>
              <a:rPr lang="pl-PL" sz="1800" dirty="0">
                <a:solidFill>
                  <a:srgbClr val="000000"/>
                </a:solidFill>
              </a:rPr>
              <a:t>godzin </a:t>
            </a:r>
            <a:r>
              <a:rPr lang="pl-PL" sz="1800" dirty="0" smtClean="0">
                <a:solidFill>
                  <a:srgbClr val="000000"/>
                </a:solidFill>
              </a:rPr>
              <a:t>usługi,</a:t>
            </a:r>
            <a:endParaRPr lang="pl-PL" sz="1800" dirty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>
                <a:solidFill>
                  <a:srgbClr val="000000"/>
                </a:solidFill>
              </a:rPr>
              <a:t>Koszt netto i brutto usługi</a:t>
            </a:r>
            <a:r>
              <a:rPr lang="pl-PL" sz="1800" dirty="0" smtClean="0">
                <a:solidFill>
                  <a:srgbClr val="000000"/>
                </a:solidFill>
              </a:rPr>
              <a:t>.</a:t>
            </a:r>
            <a:br>
              <a:rPr lang="pl-PL" sz="1800" dirty="0" smtClean="0">
                <a:solidFill>
                  <a:srgbClr val="000000"/>
                </a:solidFill>
              </a:rPr>
            </a:br>
            <a:endParaRPr lang="pl-PL" sz="1800" dirty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1800" dirty="0" smtClean="0">
                <a:solidFill>
                  <a:srgbClr val="000000"/>
                </a:solidFill>
              </a:rPr>
              <a:t>Pola </a:t>
            </a:r>
            <a:r>
              <a:rPr lang="pl-PL" sz="1800" dirty="0">
                <a:solidFill>
                  <a:srgbClr val="C00000"/>
                </a:solidFill>
              </a:rPr>
              <a:t>zablokowane do edycji </a:t>
            </a:r>
            <a:r>
              <a:rPr lang="pl-PL" sz="1800" b="1" dirty="0">
                <a:solidFill>
                  <a:srgbClr val="C00000"/>
                </a:solidFill>
              </a:rPr>
              <a:t>na 5 dni </a:t>
            </a:r>
            <a:r>
              <a:rPr lang="pl-PL" sz="1800" dirty="0">
                <a:solidFill>
                  <a:srgbClr val="000000"/>
                </a:solidFill>
              </a:rPr>
              <a:t>przed rozpoczęciem usługi</a:t>
            </a:r>
            <a:r>
              <a:rPr lang="pl-PL" sz="1800" dirty="0" smtClean="0">
                <a:solidFill>
                  <a:srgbClr val="000000"/>
                </a:solidFill>
              </a:rPr>
              <a:t>: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Data realizacji usługi,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1800" dirty="0" smtClean="0">
                <a:solidFill>
                  <a:srgbClr val="000000"/>
                </a:solidFill>
              </a:rPr>
              <a:t>Lokalizacja usługi (pole musi zostać uzupełnione).</a:t>
            </a:r>
          </a:p>
        </p:txBody>
      </p:sp>
    </p:spTree>
    <p:extLst>
      <p:ext uri="{BB962C8B-B14F-4D97-AF65-F5344CB8AC3E}">
        <p14:creationId xmlns:p14="http://schemas.microsoft.com/office/powerpoint/2010/main" val="5055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Edycja pól w formularzu Karty Usługi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236" y="1150946"/>
            <a:ext cx="11517038" cy="4643798"/>
          </a:xfrm>
        </p:spPr>
        <p:txBody>
          <a:bodyPr numCol="1">
            <a:noAutofit/>
          </a:bodyPr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0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dirty="0">
                <a:solidFill>
                  <a:srgbClr val="000000"/>
                </a:solidFill>
              </a:rPr>
              <a:t>Po rozpoczęciu realizacji usługi możliwa jest edycja wszystkich </a:t>
            </a:r>
            <a:r>
              <a:rPr lang="pl-PL" sz="2000" dirty="0" smtClean="0">
                <a:solidFill>
                  <a:srgbClr val="000000"/>
                </a:solidFill>
              </a:rPr>
              <a:t>pól w formularzu </a:t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>Karty Usługi </a:t>
            </a:r>
            <a:r>
              <a:rPr lang="pl-PL" sz="2000" dirty="0" smtClean="0">
                <a:solidFill>
                  <a:srgbClr val="C00000"/>
                </a:solidFill>
              </a:rPr>
              <a:t>z </a:t>
            </a:r>
            <a:r>
              <a:rPr lang="pl-PL" sz="2000" dirty="0">
                <a:solidFill>
                  <a:srgbClr val="C00000"/>
                </a:solidFill>
              </a:rPr>
              <a:t>wyjątkiem </a:t>
            </a:r>
            <a:r>
              <a:rPr lang="pl-PL" sz="2000" dirty="0">
                <a:solidFill>
                  <a:srgbClr val="000000"/>
                </a:solidFill>
              </a:rPr>
              <a:t>tych, które dotyczą:</a:t>
            </a:r>
          </a:p>
          <a:p>
            <a:pPr marL="342900" lvl="1" indent="-34290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daty rozpoczęcia realizacji </a:t>
            </a:r>
            <a:r>
              <a:rPr lang="pl-PL" sz="2000" dirty="0" smtClean="0">
                <a:solidFill>
                  <a:srgbClr val="000000"/>
                </a:solidFill>
              </a:rPr>
              <a:t>usługi,</a:t>
            </a:r>
          </a:p>
          <a:p>
            <a:pPr marL="342900" lvl="1" indent="-34290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dat wstecznych w szczegółowym harmonogramie usługi,</a:t>
            </a:r>
            <a:endParaRPr lang="pl-PL" sz="2000" dirty="0">
              <a:solidFill>
                <a:srgbClr val="000000"/>
              </a:solidFill>
            </a:endParaRPr>
          </a:p>
          <a:p>
            <a:pPr marL="342900" lvl="1" indent="-34290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liczby godzin </a:t>
            </a:r>
            <a:r>
              <a:rPr lang="pl-PL" sz="2000" dirty="0" smtClean="0">
                <a:solidFill>
                  <a:srgbClr val="000000"/>
                </a:solidFill>
              </a:rPr>
              <a:t>usługi,</a:t>
            </a:r>
          </a:p>
          <a:p>
            <a:pPr marL="342900" lvl="1" indent="-34290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 smtClean="0">
                <a:solidFill>
                  <a:srgbClr val="000000"/>
                </a:solidFill>
              </a:rPr>
              <a:t>kosztu </a:t>
            </a:r>
            <a:r>
              <a:rPr lang="pl-PL" sz="2000" dirty="0">
                <a:solidFill>
                  <a:srgbClr val="000000"/>
                </a:solidFill>
              </a:rPr>
              <a:t>usługi,</a:t>
            </a:r>
          </a:p>
          <a:p>
            <a:pPr marL="342900" lvl="1" indent="-34290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000" dirty="0">
                <a:solidFill>
                  <a:srgbClr val="000000"/>
                </a:solidFill>
              </a:rPr>
              <a:t>l</a:t>
            </a:r>
            <a:r>
              <a:rPr lang="pl-PL" sz="2000" dirty="0" smtClean="0">
                <a:solidFill>
                  <a:srgbClr val="000000"/>
                </a:solidFill>
              </a:rPr>
              <a:t>okalizacji usługi.</a:t>
            </a:r>
          </a:p>
        </p:txBody>
      </p:sp>
    </p:spTree>
    <p:extLst>
      <p:ext uri="{BB962C8B-B14F-4D97-AF65-F5344CB8AC3E}">
        <p14:creationId xmlns:p14="http://schemas.microsoft.com/office/powerpoint/2010/main" val="2375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13749" y="354825"/>
            <a:ext cx="7240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Blokada Karty Usługi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236" y="1150946"/>
            <a:ext cx="11517038" cy="4643798"/>
          </a:xfrm>
        </p:spPr>
        <p:txBody>
          <a:bodyPr numCol="1">
            <a:noAutofit/>
          </a:bodyPr>
          <a:lstStyle/>
          <a:p>
            <a:pPr marL="0" lvl="1" indent="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dirty="0" smtClean="0">
                <a:solidFill>
                  <a:srgbClr val="C00000"/>
                </a:solidFill>
              </a:rPr>
              <a:t>System </a:t>
            </a:r>
            <a:r>
              <a:rPr lang="pl-PL" sz="2000" dirty="0">
                <a:solidFill>
                  <a:srgbClr val="C00000"/>
                </a:solidFill>
              </a:rPr>
              <a:t>zablokuje usługę rozwojową </a:t>
            </a:r>
            <a:r>
              <a:rPr lang="pl-PL" sz="2000" dirty="0">
                <a:solidFill>
                  <a:srgbClr val="000000"/>
                </a:solidFill>
              </a:rPr>
              <a:t>w przypadku </a:t>
            </a:r>
            <a:r>
              <a:rPr lang="pl-PL" sz="2000" dirty="0">
                <a:solidFill>
                  <a:srgbClr val="C00000"/>
                </a:solidFill>
              </a:rPr>
              <a:t>nie uzupełnienia na 5 dni przed rozpoczęciem usługi </a:t>
            </a:r>
            <a:r>
              <a:rPr lang="pl-PL" sz="2000" dirty="0" smtClean="0">
                <a:solidFill>
                  <a:srgbClr val="C00000"/>
                </a:solidFill>
              </a:rPr>
              <a:t>rozwojowej pól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dot. </a:t>
            </a:r>
            <a:r>
              <a:rPr lang="pl-PL" sz="2000" dirty="0" smtClean="0">
                <a:solidFill>
                  <a:srgbClr val="C00000"/>
                </a:solidFill>
              </a:rPr>
              <a:t>harmonogramu </a:t>
            </a:r>
            <a:r>
              <a:rPr lang="pl-PL" sz="2000" dirty="0">
                <a:solidFill>
                  <a:srgbClr val="C00000"/>
                </a:solidFill>
              </a:rPr>
              <a:t>usługi</a:t>
            </a:r>
            <a:r>
              <a:rPr lang="pl-PL" sz="2000" dirty="0">
                <a:solidFill>
                  <a:srgbClr val="000000"/>
                </a:solidFill>
              </a:rPr>
              <a:t>, </a:t>
            </a:r>
            <a:r>
              <a:rPr lang="pl-PL" sz="2000" dirty="0">
                <a:solidFill>
                  <a:srgbClr val="C00000"/>
                </a:solidFill>
              </a:rPr>
              <a:t>osoby prowadzącej usługę </a:t>
            </a:r>
            <a:r>
              <a:rPr lang="pl-PL" sz="2000" dirty="0">
                <a:solidFill>
                  <a:srgbClr val="000000"/>
                </a:solidFill>
              </a:rPr>
              <a:t>lub </a:t>
            </a:r>
            <a:r>
              <a:rPr lang="pl-PL" sz="2000" dirty="0">
                <a:solidFill>
                  <a:srgbClr val="C00000"/>
                </a:solidFill>
              </a:rPr>
              <a:t>lokalizacji </a:t>
            </a:r>
            <a:r>
              <a:rPr lang="pl-PL" sz="2000" dirty="0" smtClean="0">
                <a:solidFill>
                  <a:srgbClr val="C00000"/>
                </a:solidFill>
              </a:rPr>
              <a:t>usługi</a:t>
            </a:r>
            <a:r>
              <a:rPr lang="pl-PL" sz="2000" dirty="0" smtClean="0">
                <a:solidFill>
                  <a:srgbClr val="000000"/>
                </a:solidFill>
              </a:rPr>
              <a:t>. </a:t>
            </a:r>
            <a:r>
              <a:rPr lang="pl-PL" sz="2000" dirty="0">
                <a:solidFill>
                  <a:srgbClr val="000000"/>
                </a:solidFill>
              </a:rPr>
              <a:t/>
            </a:r>
            <a:br>
              <a:rPr lang="pl-PL" sz="2000" dirty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>W </a:t>
            </a:r>
            <a:r>
              <a:rPr lang="pl-PL" sz="2000" dirty="0">
                <a:solidFill>
                  <a:srgbClr val="000000"/>
                </a:solidFill>
              </a:rPr>
              <a:t>takim przypadku system uniemożliwi zapis na taką usługę wyświetlając odpowiedni </a:t>
            </a:r>
            <a:r>
              <a:rPr lang="pl-PL" sz="2000" dirty="0" smtClean="0">
                <a:solidFill>
                  <a:srgbClr val="000000"/>
                </a:solidFill>
              </a:rPr>
              <a:t>komunikat:</a:t>
            </a:r>
            <a:endParaRPr lang="pl-PL" sz="2000" dirty="0">
              <a:solidFill>
                <a:srgbClr val="0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49" y="2621589"/>
            <a:ext cx="7450833" cy="29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13749" y="354825"/>
            <a:ext cx="877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Zmiana statusów </a:t>
            </a:r>
            <a:r>
              <a:rPr lang="pl-PL" sz="3200" b="1" dirty="0" smtClean="0">
                <a:solidFill>
                  <a:srgbClr val="C00000"/>
                </a:solidFill>
              </a:rPr>
              <a:t>Uczestników oraz Karty  </a:t>
            </a:r>
            <a:r>
              <a:rPr lang="pl-PL" sz="3200" b="1" dirty="0">
                <a:solidFill>
                  <a:srgbClr val="C00000"/>
                </a:solidFill>
              </a:rPr>
              <a:t>Usługi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236" y="1150946"/>
            <a:ext cx="11517038" cy="4643798"/>
          </a:xfrm>
        </p:spPr>
        <p:txBody>
          <a:bodyPr numCol="1">
            <a:noAutofit/>
          </a:bodyPr>
          <a:lstStyle/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0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dirty="0">
                <a:solidFill>
                  <a:srgbClr val="000000"/>
                </a:solidFill>
              </a:rPr>
              <a:t/>
            </a:r>
            <a:br>
              <a:rPr lang="pl-PL" sz="2000" dirty="0">
                <a:solidFill>
                  <a:srgbClr val="000000"/>
                </a:solidFill>
              </a:rPr>
            </a:br>
            <a:r>
              <a:rPr lang="pl-PL" sz="2000" dirty="0">
                <a:solidFill>
                  <a:srgbClr val="000000"/>
                </a:solidFill>
              </a:rPr>
              <a:t>Zgodnie z </a:t>
            </a:r>
            <a:r>
              <a:rPr lang="pl-PL" sz="2000" dirty="0">
                <a:solidFill>
                  <a:srgbClr val="C00000"/>
                </a:solidFill>
              </a:rPr>
              <a:t>§ 7 ust. 19 </a:t>
            </a:r>
            <a:r>
              <a:rPr lang="pl-PL" sz="2000" dirty="0">
                <a:solidFill>
                  <a:srgbClr val="000000"/>
                </a:solidFill>
              </a:rPr>
              <a:t>Regulaminu Bazy Usług Rozwojowych, po zakończeniu realizacji usługi, </a:t>
            </a:r>
            <a:r>
              <a:rPr lang="pl-PL" sz="2000" dirty="0">
                <a:solidFill>
                  <a:srgbClr val="C00000"/>
                </a:solidFill>
              </a:rPr>
              <a:t>nie później niż w ciągu 7dni od jej zakończenia</a:t>
            </a:r>
            <a:r>
              <a:rPr lang="pl-PL" sz="2000" dirty="0">
                <a:solidFill>
                  <a:srgbClr val="000000"/>
                </a:solidFill>
              </a:rPr>
              <a:t>, </a:t>
            </a:r>
            <a:r>
              <a:rPr lang="pl-PL" sz="2000" dirty="0">
                <a:solidFill>
                  <a:srgbClr val="C00000"/>
                </a:solidFill>
              </a:rPr>
              <a:t>Dostawca Usług zobowiązany jest do zaktualizowania listy Użytkowników zmieniając ich status na </a:t>
            </a:r>
            <a:r>
              <a:rPr lang="pl-PL" sz="2000" dirty="0" smtClean="0">
                <a:solidFill>
                  <a:srgbClr val="C00000"/>
                </a:solidFill>
              </a:rPr>
              <a:t>„</a:t>
            </a:r>
            <a:r>
              <a:rPr lang="pl-PL" sz="2000" dirty="0">
                <a:solidFill>
                  <a:srgbClr val="C00000"/>
                </a:solidFill>
              </a:rPr>
              <a:t>ukończył” </a:t>
            </a:r>
            <a:r>
              <a:rPr lang="pl-PL" sz="2000" dirty="0" smtClean="0">
                <a:solidFill>
                  <a:srgbClr val="C00000"/>
                </a:solidFill>
              </a:rPr>
              <a:t>lub „</a:t>
            </a:r>
            <a:r>
              <a:rPr lang="pl-PL" sz="2000" dirty="0">
                <a:solidFill>
                  <a:srgbClr val="C00000"/>
                </a:solidFill>
              </a:rPr>
              <a:t>nie ukończył” lub </a:t>
            </a:r>
            <a:r>
              <a:rPr lang="pl-PL" sz="2000" dirty="0" smtClean="0">
                <a:solidFill>
                  <a:srgbClr val="C00000"/>
                </a:solidFill>
              </a:rPr>
              <a:t>„</a:t>
            </a:r>
            <a:r>
              <a:rPr lang="pl-PL" sz="2000" dirty="0">
                <a:solidFill>
                  <a:srgbClr val="C00000"/>
                </a:solidFill>
              </a:rPr>
              <a:t>nie uczestniczył</a:t>
            </a:r>
            <a:r>
              <a:rPr lang="pl-PL" sz="2000" dirty="0" smtClean="0">
                <a:solidFill>
                  <a:srgbClr val="C00000"/>
                </a:solidFill>
              </a:rPr>
              <a:t>”</a:t>
            </a:r>
            <a:r>
              <a:rPr lang="pl-PL" sz="2000" dirty="0" smtClean="0">
                <a:solidFill>
                  <a:srgbClr val="000000"/>
                </a:solidFill>
              </a:rPr>
              <a:t>.</a:t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> </a:t>
            </a:r>
          </a:p>
          <a:p>
            <a:pPr marL="0" lvl="1" indent="0" defTabSz="26789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W </a:t>
            </a:r>
            <a:r>
              <a:rPr lang="pl-PL" sz="2000" dirty="0">
                <a:solidFill>
                  <a:srgbClr val="000000"/>
                </a:solidFill>
              </a:rPr>
              <a:t>przeciwnym wypadku status usługi zmieni się na „</a:t>
            </a:r>
            <a:r>
              <a:rPr lang="pl-PL" sz="2000" dirty="0">
                <a:solidFill>
                  <a:srgbClr val="C00000"/>
                </a:solidFill>
              </a:rPr>
              <a:t>niezrealizowana</a:t>
            </a:r>
            <a:r>
              <a:rPr lang="pl-PL" sz="2000" dirty="0">
                <a:solidFill>
                  <a:srgbClr val="000000"/>
                </a:solidFill>
              </a:rPr>
              <a:t>” a status Użytkowników zostanie automatycznie zmieniony na „</a:t>
            </a:r>
            <a:r>
              <a:rPr lang="pl-PL" sz="2000" dirty="0">
                <a:solidFill>
                  <a:srgbClr val="C00000"/>
                </a:solidFill>
              </a:rPr>
              <a:t>nie uczestniczył</a:t>
            </a:r>
            <a:r>
              <a:rPr lang="pl-PL" sz="2000" dirty="0">
                <a:solidFill>
                  <a:srgbClr val="000000"/>
                </a:solidFill>
              </a:rPr>
              <a:t>” oraz </a:t>
            </a:r>
            <a:r>
              <a:rPr lang="pl-PL" sz="2000" dirty="0">
                <a:solidFill>
                  <a:srgbClr val="C00000"/>
                </a:solidFill>
              </a:rPr>
              <a:t>nie wygenerują się ankiety </a:t>
            </a:r>
            <a:r>
              <a:rPr lang="pl-PL" sz="2000" dirty="0">
                <a:solidFill>
                  <a:srgbClr val="000000"/>
                </a:solidFill>
              </a:rPr>
              <a:t>po wykonaniu usługi</a:t>
            </a:r>
            <a:r>
              <a:rPr lang="pl-PL" sz="2000" dirty="0" smtClean="0">
                <a:solidFill>
                  <a:srgbClr val="000000"/>
                </a:solidFill>
              </a:rPr>
              <a:t>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60309" y="825546"/>
            <a:ext cx="114193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Regulamin </a:t>
            </a:r>
            <a:r>
              <a:rPr lang="pl-PL" b="1" dirty="0">
                <a:solidFill>
                  <a:srgbClr val="C00000"/>
                </a:solidFill>
              </a:rPr>
              <a:t>Bazy Usług </a:t>
            </a:r>
            <a:r>
              <a:rPr lang="pl-PL" b="1" dirty="0" smtClean="0">
                <a:solidFill>
                  <a:srgbClr val="C00000"/>
                </a:solidFill>
              </a:rPr>
              <a:t>Rozwojowych, Instrukcje wypełniania Kart Usług</a:t>
            </a:r>
            <a:r>
              <a:rPr lang="pl-PL" b="1" dirty="0" smtClean="0">
                <a:solidFill>
                  <a:srgbClr val="000000"/>
                </a:solidFill>
              </a:rPr>
              <a:t>, </a:t>
            </a:r>
            <a:r>
              <a:rPr lang="pl-PL" dirty="0" smtClean="0">
                <a:solidFill>
                  <a:srgbClr val="000000"/>
                </a:solidFill>
              </a:rPr>
              <a:t>znajdują się na stronie</a:t>
            </a:r>
            <a:r>
              <a:rPr lang="pl-PL" dirty="0">
                <a:solidFill>
                  <a:srgbClr val="000000"/>
                </a:solidFill>
              </a:rPr>
              <a:t>: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pl-PL" dirty="0">
                <a:solidFill>
                  <a:srgbClr val="0070C0"/>
                </a:solidFill>
                <a:hlinkClick r:id="rId3"/>
              </a:rPr>
              <a:t>://</a:t>
            </a:r>
            <a:r>
              <a:rPr lang="pl-PL" dirty="0" smtClean="0">
                <a:solidFill>
                  <a:srgbClr val="0070C0"/>
                </a:solidFill>
                <a:hlinkClick r:id="rId3"/>
              </a:rPr>
              <a:t>serwis-uslugirozwojowe.parp.gov.pl/informacje-o-bazie-uslug-rozwojowych#regulamin</a:t>
            </a:r>
            <a:r>
              <a:rPr lang="pl-PL" dirty="0" smtClean="0"/>
              <a:t>. 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>
                <a:solidFill>
                  <a:srgbClr val="000000"/>
                </a:solidFill>
              </a:rPr>
              <a:t>Zapraszamy także do zapoznania się </a:t>
            </a:r>
            <a:r>
              <a:rPr lang="pl-PL" b="1" dirty="0" smtClean="0">
                <a:solidFill>
                  <a:srgbClr val="C00000"/>
                </a:solidFill>
              </a:rPr>
              <a:t>Instrukcją Użytkownika BUR</a:t>
            </a:r>
            <a:r>
              <a:rPr lang="pl-PL" dirty="0" smtClean="0"/>
              <a:t>: </a:t>
            </a:r>
            <a:br>
              <a:rPr lang="pl-PL" dirty="0" smtClean="0"/>
            </a:br>
            <a:r>
              <a:rPr lang="pl-PL" dirty="0" smtClean="0">
                <a:solidFill>
                  <a:srgbClr val="0070C0"/>
                </a:solidFill>
                <a:hlinkClick r:id="rId4"/>
              </a:rPr>
              <a:t>https://serwis-uslugirozwojowe.parp.gov.pl/baza-wiedzy#instrukcje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926" y="2747440"/>
            <a:ext cx="5012134" cy="33695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618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6092456" y="1488558"/>
            <a:ext cx="5688420" cy="204145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2400" spc="-25" dirty="0"/>
              <a:t>Zapraszamy do </a:t>
            </a:r>
            <a:r>
              <a:rPr lang="pl-PL" sz="2400" spc="-25" dirty="0" smtClean="0"/>
              <a:t>kontaktu:</a:t>
            </a:r>
          </a:p>
          <a:p>
            <a:pPr>
              <a:spcBef>
                <a:spcPts val="600"/>
              </a:spcBef>
            </a:pPr>
            <a:endParaRPr lang="pl-PL" sz="2400" spc="-25" dirty="0"/>
          </a:p>
          <a:p>
            <a:pPr>
              <a:spcBef>
                <a:spcPts val="600"/>
              </a:spcBef>
            </a:pPr>
            <a:r>
              <a:rPr lang="pl-PL" sz="2400" spc="-25" dirty="0" smtClean="0"/>
              <a:t>Infolinia</a:t>
            </a:r>
            <a:r>
              <a:rPr lang="pl-PL" sz="2400" spc="-25" dirty="0"/>
              <a:t>:  </a:t>
            </a:r>
            <a:r>
              <a:rPr lang="pl-PL" sz="2400" b="1" spc="-25" dirty="0"/>
              <a:t>801 332 202 </a:t>
            </a:r>
            <a:r>
              <a:rPr lang="pl-PL" sz="2400" spc="-25" dirty="0"/>
              <a:t>lub</a:t>
            </a:r>
            <a:r>
              <a:rPr lang="pl-PL" sz="2400" b="1" spc="-25" dirty="0"/>
              <a:t> 22 574 </a:t>
            </a:r>
            <a:r>
              <a:rPr lang="pl-PL" sz="2400" b="1" spc="-25" dirty="0" smtClean="0"/>
              <a:t>07 07</a:t>
            </a:r>
            <a:r>
              <a:rPr lang="pl-PL" sz="2400" spc="-25" dirty="0"/>
              <a:t/>
            </a:r>
            <a:br>
              <a:rPr lang="pl-PL" sz="2400" spc="-25" dirty="0"/>
            </a:br>
            <a:r>
              <a:rPr lang="pl-PL" sz="2000" spc="-25" dirty="0" smtClean="0"/>
              <a:t>(czynna </a:t>
            </a:r>
            <a:r>
              <a:rPr lang="pl-PL" sz="2000" spc="-25" dirty="0"/>
              <a:t>w dni robocze w godzinach 8:30 – 16:30)</a:t>
            </a:r>
            <a:r>
              <a:rPr lang="pl-PL" sz="2400" spc="-25" dirty="0"/>
              <a:t/>
            </a:r>
            <a:br>
              <a:rPr lang="pl-PL" sz="2400" spc="-25" dirty="0"/>
            </a:br>
            <a:r>
              <a:rPr lang="pl-PL" sz="2400" spc="-25" dirty="0" smtClean="0"/>
              <a:t>mail</a:t>
            </a:r>
            <a:r>
              <a:rPr lang="pl-PL" sz="2400" spc="-25" dirty="0"/>
              <a:t>: </a:t>
            </a:r>
            <a:r>
              <a:rPr lang="pl-PL" sz="2400" b="1" spc="-25" dirty="0"/>
              <a:t>info_uslugirozwojowe@parp.gov.pl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-2150310" y="3960628"/>
            <a:ext cx="1030371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9504">
              <a:lnSpc>
                <a:spcPct val="100000"/>
              </a:lnSpc>
              <a:spcBef>
                <a:spcPts val="1025"/>
              </a:spcBef>
            </a:pPr>
            <a:r>
              <a:rPr lang="pl-PL" sz="2000" spc="-5" dirty="0"/>
              <a:t>Dziękuję za uwagę :</a:t>
            </a:r>
          </a:p>
          <a:p>
            <a:pPr marL="3659504">
              <a:spcBef>
                <a:spcPts val="730"/>
              </a:spcBef>
            </a:pPr>
            <a:r>
              <a:rPr lang="pl-PL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Ewelina Polit-Trzcińska</a:t>
            </a:r>
            <a:r>
              <a:rPr lang="pl-PL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Agata Lewandowska</a:t>
            </a:r>
            <a:r>
              <a:rPr lang="pl-PL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pl-PL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Sekcja </a:t>
            </a:r>
            <a:r>
              <a:rPr lang="pl-PL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Akredytacji </a:t>
            </a:r>
            <a:r>
              <a:rPr lang="pl-PL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BUR</a:t>
            </a:r>
            <a:br>
              <a:rPr lang="pl-PL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pl-PL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Departament Rozwoju Kadr w Przedsiębiorstwach</a:t>
            </a:r>
          </a:p>
          <a:p>
            <a:pPr marL="3659504">
              <a:spcBef>
                <a:spcPts val="730"/>
              </a:spcBef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9504">
              <a:spcBef>
                <a:spcPts val="730"/>
              </a:spcBef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94" y="224790"/>
            <a:ext cx="3366976" cy="12637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443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marL="285750" lvl="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endParaRPr lang="pl-PL" altLang="pl-PL" sz="2800" kern="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r>
              <a:rPr lang="pl-PL" altLang="pl-PL" sz="2200" b="1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2019 rok</a:t>
            </a:r>
            <a:endParaRPr lang="pl-PL" altLang="pl-PL" sz="2200" b="1" i="1" kern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558900" lvl="1" indent="-342900" defTabSz="914400">
              <a:lnSpc>
                <a:spcPct val="150000"/>
              </a:lnSpc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pl-PL" altLang="pl-PL" sz="20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podmiot </a:t>
            </a:r>
            <a:r>
              <a:rPr lang="pl-PL" altLang="pl-PL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przeprowadzający </a:t>
            </a:r>
            <a:r>
              <a:rPr lang="pl-PL" altLang="pl-PL" sz="20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walidację usług, podmiot </a:t>
            </a:r>
            <a:r>
              <a:rPr lang="pl-PL" altLang="pl-PL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certyfikujący</a:t>
            </a:r>
          </a:p>
          <a:p>
            <a:pPr marL="558900" lvl="1" indent="-342900" defTabSz="914400">
              <a:lnSpc>
                <a:spcPct val="150000"/>
              </a:lnSpc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pl-PL" altLang="pl-PL" sz="20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koszt </a:t>
            </a:r>
            <a:r>
              <a:rPr lang="pl-PL" altLang="pl-PL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walidacji, koszt certyfikowania </a:t>
            </a:r>
          </a:p>
          <a:p>
            <a:pPr marL="28575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endParaRPr lang="pl-PL" altLang="pl-PL" sz="20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285750" lvl="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r>
              <a:rPr lang="pl-PL" altLang="pl-PL" sz="2200" b="1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2020 rok</a:t>
            </a:r>
          </a:p>
          <a:p>
            <a:pPr marL="558900" lvl="1" indent="-342900" defTabSz="914400">
              <a:lnSpc>
                <a:spcPct val="150000"/>
              </a:lnSpc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pl-PL" altLang="pl-PL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opis celu </a:t>
            </a:r>
            <a:r>
              <a:rPr lang="pl-PL" altLang="pl-PL" sz="20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edukacyjnego usługi</a:t>
            </a:r>
            <a:endParaRPr lang="pl-PL" altLang="pl-PL" sz="2000" kern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558900" lvl="1" indent="-342900" defTabSz="914400">
              <a:lnSpc>
                <a:spcPct val="150000"/>
              </a:lnSpc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pl-PL" altLang="pl-PL" sz="20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opis </a:t>
            </a:r>
            <a:r>
              <a:rPr lang="pl-PL" altLang="pl-PL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efektów uczenia się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Zmiany w Regulaminie Bazy Usług Rozwojowych </a:t>
            </a:r>
            <a:r>
              <a:rPr lang="pl-PL" sz="3200" b="1" dirty="0" smtClean="0">
                <a:solidFill>
                  <a:srgbClr val="C00000"/>
                </a:solidFill>
              </a:rPr>
              <a:t/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sz="3200" b="1" dirty="0" smtClean="0">
                <a:solidFill>
                  <a:srgbClr val="C00000"/>
                </a:solidFill>
              </a:rPr>
              <a:t>w latach 2019 oraz 2020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199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marL="285750" lvl="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endParaRPr lang="pl-PL" altLang="pl-PL" sz="2800" kern="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r>
              <a:rPr lang="pl-PL" altLang="pl-PL" sz="2400" kern="0" dirty="0">
                <a:solidFill>
                  <a:srgbClr val="C00000"/>
                </a:solidFill>
                <a:cs typeface="Calibri" panose="020F0502020204030204" pitchFamily="34" charset="0"/>
              </a:rPr>
              <a:t>zniesiono</a:t>
            </a:r>
            <a:r>
              <a:rPr lang="pl-PL" altLang="pl-PL" sz="2400" kern="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pl-PL" altLang="pl-PL" sz="2400" i="1" kern="0" dirty="0">
                <a:solidFill>
                  <a:srgbClr val="000000"/>
                </a:solidFill>
                <a:cs typeface="Calibri" panose="020F0502020204030204" pitchFamily="34" charset="0"/>
              </a:rPr>
              <a:t>Wytyczne dotyczące standardów świadczenia usług rozwojowych metodami zdalnego dostępu </a:t>
            </a:r>
          </a:p>
          <a:p>
            <a:pPr marL="28575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r>
              <a:rPr lang="pl-PL" altLang="pl-PL" sz="24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nowy </a:t>
            </a:r>
            <a:r>
              <a:rPr lang="pl-PL" altLang="pl-PL" sz="2400" kern="0" dirty="0">
                <a:solidFill>
                  <a:srgbClr val="000000"/>
                </a:solidFill>
                <a:cs typeface="Calibri" panose="020F0502020204030204" pitchFamily="34" charset="0"/>
              </a:rPr>
              <a:t>załącznik do Regulaminu BUR - </a:t>
            </a:r>
            <a:r>
              <a:rPr lang="pl-PL" altLang="pl-PL" sz="2000" kern="0" dirty="0">
                <a:solidFill>
                  <a:srgbClr val="C00000"/>
                </a:solidFill>
                <a:cs typeface="Calibri" panose="020F0502020204030204" pitchFamily="34" charset="0"/>
              </a:rPr>
              <a:t>„</a:t>
            </a:r>
            <a:r>
              <a:rPr lang="pl-PL" altLang="pl-PL" sz="2400" kern="0" dirty="0">
                <a:solidFill>
                  <a:srgbClr val="C00000"/>
                </a:solidFill>
                <a:cs typeface="Calibri" panose="020F0502020204030204" pitchFamily="34" charset="0"/>
              </a:rPr>
              <a:t>Standard usług zdalnego uczenia się (SUZ</a:t>
            </a:r>
            <a:r>
              <a:rPr lang="pl-PL" altLang="pl-PL" sz="2000" kern="0" dirty="0">
                <a:solidFill>
                  <a:srgbClr val="C00000"/>
                </a:solidFill>
                <a:cs typeface="Calibri" panose="020F0502020204030204" pitchFamily="34" charset="0"/>
              </a:rPr>
              <a:t>)”</a:t>
            </a:r>
          </a:p>
          <a:p>
            <a:pPr marL="285750" lvl="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r>
              <a:rPr lang="pl-PL" altLang="pl-PL" sz="24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dezaktywacja podrodzaju usługi </a:t>
            </a:r>
            <a:r>
              <a:rPr lang="pl-PL" altLang="pl-PL" sz="2400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e-learning</a:t>
            </a:r>
            <a:endParaRPr lang="pl-PL" altLang="pl-PL" sz="2400" kern="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285750" lvl="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r>
              <a:rPr lang="pl-PL" altLang="pl-PL" sz="24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wprowadzono</a:t>
            </a:r>
            <a:r>
              <a:rPr lang="pl-PL" altLang="pl-PL" sz="2400" i="1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pl-PL" altLang="pl-PL" sz="2400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nowe pola </a:t>
            </a:r>
            <a:r>
              <a:rPr lang="pl-PL" altLang="pl-PL" sz="24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do formularza Karty Usługi</a:t>
            </a:r>
            <a:endParaRPr lang="pl-PL" altLang="pl-PL" sz="2800" kern="0" dirty="0" smtClean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50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marL="285750" lvl="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endParaRPr lang="pl-PL" altLang="pl-PL" sz="2800" kern="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Standard </a:t>
            </a:r>
            <a:r>
              <a:rPr lang="pl-PL" sz="2400" dirty="0">
                <a:solidFill>
                  <a:srgbClr val="C00000"/>
                </a:solidFill>
              </a:rPr>
              <a:t>Usług Zdalnych (SUZ) </a:t>
            </a:r>
            <a:r>
              <a:rPr lang="pl-PL" sz="2400" dirty="0">
                <a:solidFill>
                  <a:srgbClr val="000000"/>
                </a:solidFill>
              </a:rPr>
              <a:t>przygotowany został przez Radę ds. Kompetencji Sektora Usług Rozwojowych we współpracy z ekspertami PARP i PIFS. 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400" dirty="0">
                <a:solidFill>
                  <a:srgbClr val="000000"/>
                </a:solidFill>
              </a:rPr>
              <a:t>SUZ jest: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dirty="0">
                <a:solidFill>
                  <a:srgbClr val="000000"/>
                </a:solidFill>
              </a:rPr>
              <a:t>narzędziem wspomagającym dostawców usług w zarządzaniu jakością świadczonych zdalnie </a:t>
            </a:r>
            <a:r>
              <a:rPr lang="pl-PL" sz="2400" dirty="0" smtClean="0">
                <a:solidFill>
                  <a:srgbClr val="000000"/>
                </a:solidFill>
              </a:rPr>
              <a:t>usług,</a:t>
            </a:r>
          </a:p>
          <a:p>
            <a:pPr marL="342900" lvl="1" indent="-34290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</a:pPr>
            <a:r>
              <a:rPr lang="pl-PL" sz="2400" dirty="0" smtClean="0">
                <a:solidFill>
                  <a:srgbClr val="000000"/>
                </a:solidFill>
              </a:rPr>
              <a:t>instrumentem </a:t>
            </a:r>
            <a:r>
              <a:rPr lang="pl-PL" sz="2400" dirty="0">
                <a:solidFill>
                  <a:srgbClr val="000000"/>
                </a:solidFill>
              </a:rPr>
              <a:t>mającym zwiększyć poziom świadomości  i oczekiwań odbiorców usług rozwojowych.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064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1009432"/>
            <a:ext cx="11517038" cy="4755860"/>
          </a:xfrm>
        </p:spPr>
        <p:txBody>
          <a:bodyPr numCol="1">
            <a:noAutofit/>
          </a:bodyPr>
          <a:lstStyle/>
          <a:p>
            <a:pPr marL="285750" lvl="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endParaRPr lang="pl-PL" altLang="pl-PL" sz="2800" kern="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0" defTabSz="914400">
              <a:lnSpc>
                <a:spcPct val="150000"/>
              </a:lnSpc>
              <a:buClr>
                <a:srgbClr val="C00000"/>
              </a:buClr>
              <a:buSzTx/>
            </a:pPr>
            <a:r>
              <a:rPr lang="pl-PL" altLang="pl-PL" sz="2200" kern="0" dirty="0" smtClean="0">
                <a:solidFill>
                  <a:srgbClr val="000000"/>
                </a:solidFill>
                <a:cs typeface="Calibri" panose="020F0502020204030204" pitchFamily="34" charset="0"/>
              </a:rPr>
              <a:t>Nowo obowiązujący dokument: </a:t>
            </a:r>
            <a:r>
              <a:rPr lang="pl-PL" altLang="pl-PL" sz="2200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„</a:t>
            </a:r>
            <a:r>
              <a:rPr lang="pl-PL" altLang="pl-PL" sz="2200" kern="0" dirty="0">
                <a:solidFill>
                  <a:srgbClr val="C00000"/>
                </a:solidFill>
                <a:cs typeface="Calibri" panose="020F0502020204030204" pitchFamily="34" charset="0"/>
              </a:rPr>
              <a:t>Standard </a:t>
            </a:r>
            <a:r>
              <a:rPr lang="pl-PL" altLang="pl-PL" sz="2200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Usług Zdalnego Uczenia </a:t>
            </a:r>
            <a:r>
              <a:rPr lang="pl-PL" altLang="pl-PL" sz="2200" kern="0" dirty="0">
                <a:solidFill>
                  <a:srgbClr val="C00000"/>
                </a:solidFill>
                <a:cs typeface="Calibri" panose="020F0502020204030204" pitchFamily="34" charset="0"/>
              </a:rPr>
              <a:t>się (SUZ</a:t>
            </a:r>
            <a:r>
              <a:rPr lang="pl-PL" altLang="pl-PL" sz="2200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)”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200" dirty="0" smtClean="0">
                <a:solidFill>
                  <a:srgbClr val="000000"/>
                </a:solidFill>
              </a:rPr>
              <a:t/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stanowiący omówienie warunków realizacji usług rozwojowych, realizowanych na odległość za pomocą połączenia internetowego, z wykorzystaniem urządzeń takich jak komputer, tablet, inne urządzenia </a:t>
            </a:r>
            <a:r>
              <a:rPr lang="pl-PL" sz="2200" dirty="0">
                <a:solidFill>
                  <a:srgbClr val="000000"/>
                </a:solidFill>
              </a:rPr>
              <a:t>mobilne. </a:t>
            </a:r>
            <a:r>
              <a:rPr lang="pl-PL" sz="2200" dirty="0" smtClean="0">
                <a:solidFill>
                  <a:srgbClr val="000000"/>
                </a:solidFill>
              </a:rPr>
              <a:t/>
            </a:r>
            <a:br>
              <a:rPr lang="pl-PL" sz="2200" dirty="0" smtClean="0">
                <a:solidFill>
                  <a:srgbClr val="000000"/>
                </a:solidFill>
              </a:rPr>
            </a:br>
            <a:endParaRPr lang="pl-PL" sz="2200" dirty="0" smtClean="0">
              <a:solidFill>
                <a:srgbClr val="000000"/>
              </a:solidFill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altLang="pl-PL" sz="2200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Standard </a:t>
            </a:r>
            <a:r>
              <a:rPr lang="pl-PL" altLang="pl-PL" sz="2200" kern="0" dirty="0">
                <a:solidFill>
                  <a:srgbClr val="C00000"/>
                </a:solidFill>
                <a:cs typeface="Calibri" panose="020F0502020204030204" pitchFamily="34" charset="0"/>
              </a:rPr>
              <a:t>Usług Zdalnego Uczenia </a:t>
            </a:r>
            <a:r>
              <a:rPr lang="pl-PL" altLang="pl-PL" sz="2200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się </a:t>
            </a:r>
            <a:r>
              <a:rPr lang="pl-PL" altLang="pl-PL" sz="2200" kern="0" dirty="0">
                <a:solidFill>
                  <a:srgbClr val="C00000"/>
                </a:solidFill>
                <a:cs typeface="Calibri" panose="020F0502020204030204" pitchFamily="34" charset="0"/>
              </a:rPr>
              <a:t>(SUZ) </a:t>
            </a:r>
            <a:r>
              <a:rPr lang="pl-PL" sz="2200" dirty="0">
                <a:solidFill>
                  <a:srgbClr val="000000"/>
                </a:solidFill>
              </a:rPr>
              <a:t>stanowi </a:t>
            </a:r>
            <a:r>
              <a:rPr lang="pl-PL" sz="2200" dirty="0">
                <a:solidFill>
                  <a:srgbClr val="C00000"/>
                </a:solidFill>
              </a:rPr>
              <a:t>Załącznik nr 5 do Regulaminu </a:t>
            </a:r>
            <a:r>
              <a:rPr lang="pl-PL" sz="2200" dirty="0" smtClean="0">
                <a:solidFill>
                  <a:srgbClr val="C00000"/>
                </a:solidFill>
              </a:rPr>
              <a:t>BUR</a:t>
            </a:r>
            <a:r>
              <a:rPr lang="pl-PL" sz="2200" dirty="0" smtClean="0">
                <a:solidFill>
                  <a:srgbClr val="000000"/>
                </a:solidFill>
              </a:rPr>
              <a:t>.</a:t>
            </a: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r>
              <a:rPr lang="pl-PL" sz="2200" dirty="0">
                <a:solidFill>
                  <a:srgbClr val="000000"/>
                </a:solidFill>
              </a:rPr>
              <a:t>Zgodnie z </a:t>
            </a:r>
            <a:r>
              <a:rPr lang="pl-PL" sz="2200" dirty="0">
                <a:solidFill>
                  <a:srgbClr val="C00000"/>
                </a:solidFill>
              </a:rPr>
              <a:t>§ 7 ust. 16 </a:t>
            </a:r>
            <a:r>
              <a:rPr lang="pl-PL" sz="2200" dirty="0">
                <a:solidFill>
                  <a:srgbClr val="000000"/>
                </a:solidFill>
              </a:rPr>
              <a:t>Regulaminu Bazy Usług Rozwojowych, </a:t>
            </a:r>
            <a:r>
              <a:rPr lang="pl-PL" sz="2200" dirty="0" smtClean="0">
                <a:solidFill>
                  <a:srgbClr val="C00000"/>
                </a:solidFill>
              </a:rPr>
              <a:t>Dostawca </a:t>
            </a:r>
            <a:r>
              <a:rPr lang="pl-PL" sz="2200" dirty="0">
                <a:solidFill>
                  <a:srgbClr val="C00000"/>
                </a:solidFill>
              </a:rPr>
              <a:t>Usług jest zobowiązany do jej świadczenia zgodnie z Standardem Usług Zdalnego Uczenia się (SUZ</a:t>
            </a:r>
            <a:r>
              <a:rPr lang="pl-PL" sz="2200" dirty="0" smtClean="0">
                <a:solidFill>
                  <a:srgbClr val="C00000"/>
                </a:solidFill>
              </a:rPr>
              <a:t>)</a:t>
            </a:r>
            <a:r>
              <a:rPr lang="pl-PL" sz="2200" dirty="0" smtClean="0">
                <a:solidFill>
                  <a:srgbClr val="000000"/>
                </a:solidFill>
              </a:rPr>
              <a:t>.</a:t>
            </a:r>
            <a:endParaRPr lang="pl-PL" sz="2200" dirty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60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marL="285750" lvl="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endParaRPr lang="pl-PL" altLang="pl-PL" sz="2800" kern="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rostokąt 7"/>
          <p:cNvSpPr/>
          <p:nvPr/>
        </p:nvSpPr>
        <p:spPr>
          <a:xfrm>
            <a:off x="1721290" y="1350518"/>
            <a:ext cx="494773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Usługi szkoleniowe</a:t>
            </a:r>
          </a:p>
          <a:p>
            <a:pPr>
              <a:lnSpc>
                <a:spcPct val="150000"/>
              </a:lnSpc>
              <a:defRPr/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~"/>
              <a:defRPr/>
            </a:pPr>
            <a:r>
              <a:rPr lang="pl-P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usługa szkoleniowa</a:t>
            </a:r>
            <a:endParaRPr lang="pl-PL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~"/>
              <a:defRPr/>
            </a:pPr>
            <a:r>
              <a:rPr lang="pl-P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studia podyplomowe</a:t>
            </a:r>
            <a:endParaRPr lang="pl-PL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~"/>
              <a:defRPr/>
            </a:pPr>
            <a:r>
              <a:rPr lang="pl-P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egzamin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~"/>
              <a:defRPr/>
            </a:pPr>
            <a:r>
              <a:rPr lang="pl-PL" sz="2400" dirty="0">
                <a:solidFill>
                  <a:srgbClr val="000000"/>
                </a:solidFill>
                <a:cs typeface="Arial" panose="020B0604020202020204" pitchFamily="34" charset="0"/>
              </a:rPr>
              <a:t>usługa o charakterze zawodowym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~"/>
              <a:defRPr/>
            </a:pPr>
            <a:r>
              <a:rPr lang="pl-P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e-learning</a:t>
            </a:r>
            <a:endParaRPr lang="pl-PL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669024" y="1350518"/>
            <a:ext cx="327585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Usługi doradcze</a:t>
            </a:r>
          </a:p>
          <a:p>
            <a:pPr>
              <a:lnSpc>
                <a:spcPct val="150000"/>
              </a:lnSpc>
              <a:defRPr/>
            </a:pPr>
            <a:endParaRPr lang="pl-PL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3860" indent="-343860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~"/>
              <a:defRPr/>
            </a:pPr>
            <a:r>
              <a:rPr lang="pl-P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usługa doradcza</a:t>
            </a:r>
          </a:p>
          <a:p>
            <a:pPr marL="343860" indent="-343860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~"/>
              <a:defRPr/>
            </a:pPr>
            <a:r>
              <a:rPr lang="pl-P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mentoring</a:t>
            </a:r>
          </a:p>
          <a:p>
            <a:pPr marL="343860" indent="-343860">
              <a:lnSpc>
                <a:spcPct val="150000"/>
              </a:lnSpc>
              <a:buClr>
                <a:srgbClr val="C00000"/>
              </a:buClr>
              <a:buFont typeface="Calibri" panose="020F0502020204030204" pitchFamily="34" charset="0"/>
              <a:buChar char="~"/>
              <a:defRPr/>
            </a:pPr>
            <a:r>
              <a:rPr lang="pl-P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coaching</a:t>
            </a:r>
            <a:endParaRPr lang="pl-PL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 flipH="1" flipV="1">
            <a:off x="1871330" y="4976037"/>
            <a:ext cx="1881963" cy="106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id="{F1EB7015-3448-4CC4-BB3A-25DCE0B77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836" y="998546"/>
            <a:ext cx="11517038" cy="4755860"/>
          </a:xfrm>
        </p:spPr>
        <p:txBody>
          <a:bodyPr numCol="1">
            <a:noAutofit/>
          </a:bodyPr>
          <a:lstStyle/>
          <a:p>
            <a:pPr marL="285750" lvl="0" indent="-285750" defTabSz="914400">
              <a:lnSpc>
                <a:spcPct val="150000"/>
              </a:lnSpc>
              <a:buClr>
                <a:srgbClr val="C00000"/>
              </a:buClr>
              <a:buSzTx/>
              <a:buFont typeface="Calibri" panose="020F0502020204030204" pitchFamily="34" charset="0"/>
              <a:buChar char="~"/>
            </a:pPr>
            <a:endParaRPr lang="pl-PL" altLang="pl-PL" sz="2800" kern="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 defTabSz="267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61928"/>
              </a:buClr>
              <a:buSzPct val="150000"/>
              <a:buNone/>
            </a:pPr>
            <a:endParaRPr lang="pl-PL" sz="2400" dirty="0" smtClean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8029" y="352215"/>
            <a:ext cx="91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Zmiany w Regulaminie Bazy Usług Rozwojowych 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9236"/>
            <a:ext cx="1989348" cy="746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e tekstowe 2"/>
          <p:cNvSpPr txBox="1"/>
          <p:nvPr/>
        </p:nvSpPr>
        <p:spPr>
          <a:xfrm>
            <a:off x="426836" y="5390707"/>
            <a:ext cx="983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C00000"/>
                </a:solidFill>
              </a:rPr>
              <a:t>Zostaje </a:t>
            </a:r>
            <a:r>
              <a:rPr lang="pl-PL" sz="2000" dirty="0">
                <a:solidFill>
                  <a:srgbClr val="C00000"/>
                </a:solidFill>
              </a:rPr>
              <a:t>zdezaktywowana </a:t>
            </a:r>
            <a:r>
              <a:rPr lang="pl-PL" sz="2000" dirty="0" smtClean="0">
                <a:solidFill>
                  <a:srgbClr val="C00000"/>
                </a:solidFill>
              </a:rPr>
              <a:t>opcja „usługa </a:t>
            </a:r>
            <a:r>
              <a:rPr lang="pl-PL" sz="2000" dirty="0">
                <a:solidFill>
                  <a:srgbClr val="C00000"/>
                </a:solidFill>
              </a:rPr>
              <a:t>prowadzona w formie zdalnej</a:t>
            </a:r>
            <a:r>
              <a:rPr lang="pl-PL" sz="2000" dirty="0" smtClean="0">
                <a:solidFill>
                  <a:srgbClr val="C00000"/>
                </a:solidFill>
              </a:rPr>
              <a:t>”.</a:t>
            </a:r>
            <a:endParaRPr lang="pl-PL" sz="2000" dirty="0">
              <a:solidFill>
                <a:srgbClr val="C00000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075" y="1484888"/>
            <a:ext cx="9849300" cy="3267865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 flipH="1">
            <a:off x="1286544" y="4540102"/>
            <a:ext cx="3923409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40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RP">
      <a:dk1>
        <a:srgbClr val="626769"/>
      </a:dk1>
      <a:lt1>
        <a:srgbClr val="FFFFFF"/>
      </a:lt1>
      <a:dk2>
        <a:srgbClr val="B61928"/>
      </a:dk2>
      <a:lt2>
        <a:srgbClr val="FFFFFF"/>
      </a:lt2>
      <a:accent1>
        <a:srgbClr val="B61928"/>
      </a:accent1>
      <a:accent2>
        <a:srgbClr val="E95F6C"/>
      </a:accent2>
      <a:accent3>
        <a:srgbClr val="626769"/>
      </a:accent3>
      <a:accent4>
        <a:srgbClr val="9FA4A6"/>
      </a:accent4>
      <a:accent5>
        <a:srgbClr val="FFC000"/>
      </a:accent5>
      <a:accent6>
        <a:srgbClr val="3D83B3"/>
      </a:accent6>
      <a:hlink>
        <a:srgbClr val="B61928"/>
      </a:hlink>
      <a:folHlink>
        <a:srgbClr val="7F7F7F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Motyw pakietu Office">
  <a:themeElements>
    <a:clrScheme name="PARP">
      <a:dk1>
        <a:srgbClr val="626769"/>
      </a:dk1>
      <a:lt1>
        <a:srgbClr val="FFFFFF"/>
      </a:lt1>
      <a:dk2>
        <a:srgbClr val="B61928"/>
      </a:dk2>
      <a:lt2>
        <a:srgbClr val="FFFFFF"/>
      </a:lt2>
      <a:accent1>
        <a:srgbClr val="B61928"/>
      </a:accent1>
      <a:accent2>
        <a:srgbClr val="E95F6C"/>
      </a:accent2>
      <a:accent3>
        <a:srgbClr val="626769"/>
      </a:accent3>
      <a:accent4>
        <a:srgbClr val="9FA4A6"/>
      </a:accent4>
      <a:accent5>
        <a:srgbClr val="FFC000"/>
      </a:accent5>
      <a:accent6>
        <a:srgbClr val="3D83B3"/>
      </a:accent6>
      <a:hlink>
        <a:srgbClr val="B61928"/>
      </a:hlink>
      <a:folHlink>
        <a:srgbClr val="7F7F7F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P">
    <a:dk1>
      <a:srgbClr val="626769"/>
    </a:dk1>
    <a:lt1>
      <a:srgbClr val="FFFFFF"/>
    </a:lt1>
    <a:dk2>
      <a:srgbClr val="B61928"/>
    </a:dk2>
    <a:lt2>
      <a:srgbClr val="FFFFFF"/>
    </a:lt2>
    <a:accent1>
      <a:srgbClr val="B61928"/>
    </a:accent1>
    <a:accent2>
      <a:srgbClr val="E95F6C"/>
    </a:accent2>
    <a:accent3>
      <a:srgbClr val="626769"/>
    </a:accent3>
    <a:accent4>
      <a:srgbClr val="9FA4A6"/>
    </a:accent4>
    <a:accent5>
      <a:srgbClr val="FFC000"/>
    </a:accent5>
    <a:accent6>
      <a:srgbClr val="3D83B3"/>
    </a:accent6>
    <a:hlink>
      <a:srgbClr val="B61928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9408</TotalTime>
  <Words>2393</Words>
  <Application>Microsoft Office PowerPoint</Application>
  <PresentationFormat>Panoramiczny</PresentationFormat>
  <Paragraphs>305</Paragraphs>
  <Slides>36</Slides>
  <Notes>36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Novel Pro</vt:lpstr>
      <vt:lpstr>Times New Roman</vt:lpstr>
      <vt:lpstr>Motyw pakietu Office</vt:lpstr>
      <vt:lpstr>2_Motyw pakietu Office</vt:lpstr>
      <vt:lpstr>5_Motyw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Polska Agencja Rozwoju Przedsiębiorczości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BUR- zagadnienia związane z wypełnianiem KU</dc:title>
  <dc:creator>Sylwia_Smogorzewska@parp.gov.pl</dc:creator>
  <cp:keywords>PARP, PL</cp:keywords>
  <cp:lastModifiedBy>Agata Lewandowska</cp:lastModifiedBy>
  <cp:revision>724</cp:revision>
  <cp:lastPrinted>2020-01-14T14:02:09Z</cp:lastPrinted>
  <dcterms:created xsi:type="dcterms:W3CDTF">2018-12-07T07:35:02Z</dcterms:created>
  <dcterms:modified xsi:type="dcterms:W3CDTF">2021-06-01T11:47:48Z</dcterms:modified>
</cp:coreProperties>
</file>